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  <p:sldMasterId id="2147483668" r:id="rId2"/>
  </p:sldMasterIdLst>
  <p:notesMasterIdLst>
    <p:notesMasterId r:id="rId41"/>
  </p:notesMasterIdLst>
  <p:sldIdLst>
    <p:sldId id="256" r:id="rId3"/>
    <p:sldId id="257" r:id="rId4"/>
    <p:sldId id="258" r:id="rId5"/>
    <p:sldId id="301" r:id="rId6"/>
    <p:sldId id="302" r:id="rId7"/>
    <p:sldId id="303" r:id="rId8"/>
    <p:sldId id="304" r:id="rId9"/>
    <p:sldId id="305" r:id="rId10"/>
    <p:sldId id="306" r:id="rId11"/>
    <p:sldId id="308" r:id="rId12"/>
    <p:sldId id="309" r:id="rId13"/>
    <p:sldId id="310" r:id="rId14"/>
    <p:sldId id="314" r:id="rId15"/>
    <p:sldId id="312" r:id="rId16"/>
    <p:sldId id="313" r:id="rId17"/>
    <p:sldId id="315" r:id="rId18"/>
    <p:sldId id="316" r:id="rId19"/>
    <p:sldId id="307" r:id="rId20"/>
    <p:sldId id="294" r:id="rId21"/>
    <p:sldId id="295" r:id="rId22"/>
    <p:sldId id="296" r:id="rId23"/>
    <p:sldId id="298" r:id="rId24"/>
    <p:sldId id="299" r:id="rId25"/>
    <p:sldId id="300" r:id="rId26"/>
    <p:sldId id="271" r:id="rId27"/>
    <p:sldId id="290" r:id="rId28"/>
    <p:sldId id="272" r:id="rId29"/>
    <p:sldId id="261" r:id="rId30"/>
    <p:sldId id="273" r:id="rId31"/>
    <p:sldId id="265" r:id="rId32"/>
    <p:sldId id="274" r:id="rId33"/>
    <p:sldId id="288" r:id="rId34"/>
    <p:sldId id="289" r:id="rId35"/>
    <p:sldId id="287" r:id="rId36"/>
    <p:sldId id="291" r:id="rId37"/>
    <p:sldId id="283" r:id="rId38"/>
    <p:sldId id="293" r:id="rId39"/>
    <p:sldId id="268" r:id="rId40"/>
  </p:sldIdLst>
  <p:sldSz cx="9144000" cy="5143500" type="screen16x9"/>
  <p:notesSz cx="6858000" cy="9144000"/>
  <p:embeddedFontLst>
    <p:embeddedFont>
      <p:font typeface="Adobe Garamond Pro" panose="02020502060506020403" pitchFamily="18" charset="0"/>
      <p:regular r:id="rId42"/>
      <p:italic r:id="rId43"/>
    </p:embeddedFont>
    <p:embeddedFont>
      <p:font typeface="Lato" panose="020B0604020202020204" pitchFamily="34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Примаков" initials="АП" lastIdx="1" clrIdx="0">
    <p:extLst>
      <p:ext uri="{19B8F6BF-5375-455C-9EA6-DF929625EA0E}">
        <p15:presenceInfo xmlns:p15="http://schemas.microsoft.com/office/powerpoint/2012/main" userId="Александр Примак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E5E6F0"/>
    <a:srgbClr val="1D2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5"/>
    <p:restoredTop sz="94118" autoAdjust="0"/>
  </p:normalViewPr>
  <p:slideViewPr>
    <p:cSldViewPr snapToGrid="0">
      <p:cViewPr>
        <p:scale>
          <a:sx n="149" d="100"/>
          <a:sy n="149" d="100"/>
        </p:scale>
        <p:origin x="728" y="9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2beb433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582beb433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86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34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52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98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131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9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231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113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50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2beb433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582beb433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3081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274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471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041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2649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277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2beb433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582beb433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790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2beb433c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582beb433c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2beb433c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582beb433c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0730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bd1ced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56bd1ced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bd1ced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56bd1ced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bd1ced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56bd1ced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60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bd1ced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56bd1ced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29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2beb433c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82beb433c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947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2beb433c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82beb433c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311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0cf7f97c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0cf7f97c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2beb433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82beb433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</a:t>
            </a:r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52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60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69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62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86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2beb433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–ab </a:t>
            </a:r>
            <a:r>
              <a:rPr lang="ru-RU" dirty="0"/>
              <a:t>посмотреть скрытые папки (например </a:t>
            </a:r>
            <a:r>
              <a:rPr lang="en-US" dirty="0"/>
              <a:t>.git</a:t>
            </a:r>
            <a:r>
              <a:rPr lang="ru-RU" dirty="0"/>
              <a:t>)ссылка на заготовку </a:t>
            </a:r>
            <a:r>
              <a:rPr lang="en-US" dirty="0" err="1"/>
              <a:t>index.html</a:t>
            </a:r>
            <a:r>
              <a:rPr lang="en-US" dirty="0"/>
              <a:t> -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raw.githubusercontent.com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reactjs.org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/master/static/html/single-file-</a:t>
            </a:r>
            <a:r>
              <a:rPr lang="e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example.html</a:t>
            </a:r>
            <a:endParaRPr lang="en-US" dirty="0"/>
          </a:p>
        </p:txBody>
      </p:sp>
      <p:sp>
        <p:nvSpPr>
          <p:cNvPr id="106" name="Google Shape;106;g582beb433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7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1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?utm_source=chrome-ntp-ic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hrome.google.com/webstore/detail/react-developer-tools/fmkadmapgofadopljbjfkapdkoienihi?utm_source=chrome-ntp-ic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rimakov_pro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15C8D0-B873-436A-A28F-A30C6C5CDA40}"/>
              </a:ext>
            </a:extLst>
          </p:cNvPr>
          <p:cNvSpPr/>
          <p:nvPr/>
        </p:nvSpPr>
        <p:spPr>
          <a:xfrm>
            <a:off x="3620035" y="859198"/>
            <a:ext cx="5523965" cy="36817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Google Shape;89;p22"/>
          <p:cNvSpPr/>
          <p:nvPr/>
        </p:nvSpPr>
        <p:spPr>
          <a:xfrm>
            <a:off x="0" y="4540925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0" y="354950"/>
            <a:ext cx="5093400" cy="98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8AF43"/>
          </a:solidFill>
          <a:ln w="9525" cap="flat" cmpd="sng">
            <a:solidFill>
              <a:srgbClr val="88A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198600" y="390635"/>
            <a:ext cx="4696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ru-RU" sz="24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Структура проекта, рендеринг, компоненты</a:t>
            </a:r>
            <a:endParaRPr sz="2400" b="0" i="0" u="none" strike="noStrike" cap="none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B6ED-2288-429E-B9D4-C064AABC2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35" y="753635"/>
            <a:ext cx="5523965" cy="3903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3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--save-dev react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react-DOM</a:t>
            </a:r>
            <a:endParaRPr lang="ru-RU" u="sng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" y="2180316"/>
            <a:ext cx="4735773" cy="92428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1677524"/>
            <a:ext cx="3022682" cy="115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</a:t>
            </a:r>
            <a:r>
              <a:rPr lang="en" dirty="0" err="1"/>
              <a:t>src</a:t>
            </a:r>
            <a:r>
              <a:rPr lang="en" dirty="0"/>
              <a:t>/</a:t>
            </a:r>
            <a:r>
              <a:rPr lang="en" dirty="0" err="1"/>
              <a:t>index.jsx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1.94444E-6 0.1561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0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" y="669382"/>
            <a:ext cx="9111261" cy="3438446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F441481-F89F-E74C-B6A0-61C706E4F319}"/>
              </a:ext>
            </a:extLst>
          </p:cNvPr>
          <p:cNvSpPr/>
          <p:nvPr/>
        </p:nvSpPr>
        <p:spPr>
          <a:xfrm rot="19462527">
            <a:off x="7093011" y="2119357"/>
            <a:ext cx="1042586" cy="478565"/>
          </a:xfrm>
          <a:prstGeom prst="rightArrow">
            <a:avLst>
              <a:gd name="adj1" fmla="val 40422"/>
              <a:gd name="adj2" fmla="val 47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85204-8F57-EE4A-8704-A6E83CECFC95}"/>
              </a:ext>
            </a:extLst>
          </p:cNvPr>
          <p:cNvSpPr/>
          <p:nvPr/>
        </p:nvSpPr>
        <p:spPr>
          <a:xfrm>
            <a:off x="1358781" y="2350093"/>
            <a:ext cx="179462" cy="188008"/>
          </a:xfrm>
          <a:prstGeom prst="rect">
            <a:avLst/>
          </a:prstGeom>
          <a:solidFill>
            <a:srgbClr val="E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F355B-293D-9444-9C69-5EABD4314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462A99-6D84-664E-A59C-CDF04EE5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" y="788566"/>
            <a:ext cx="9144678" cy="381117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BD26A64F-2AB8-164D-B53E-BDFFB30FE695}"/>
              </a:ext>
            </a:extLst>
          </p:cNvPr>
          <p:cNvSpPr/>
          <p:nvPr/>
        </p:nvSpPr>
        <p:spPr>
          <a:xfrm rot="8336742">
            <a:off x="4469452" y="2272926"/>
            <a:ext cx="1042586" cy="478565"/>
          </a:xfrm>
          <a:prstGeom prst="rightArrow">
            <a:avLst>
              <a:gd name="adj1" fmla="val 40422"/>
              <a:gd name="adj2" fmla="val 47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0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" y="669382"/>
            <a:ext cx="9111261" cy="343844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012A2F-21D4-8848-8323-0CDE8AB202E4}"/>
              </a:ext>
            </a:extLst>
          </p:cNvPr>
          <p:cNvSpPr/>
          <p:nvPr/>
        </p:nvSpPr>
        <p:spPr>
          <a:xfrm>
            <a:off x="1358781" y="2350093"/>
            <a:ext cx="179462" cy="188008"/>
          </a:xfrm>
          <a:prstGeom prst="rect">
            <a:avLst/>
          </a:prstGeom>
          <a:solidFill>
            <a:srgbClr val="E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27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" y="652761"/>
            <a:ext cx="7605925" cy="38337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CC4DF1-165F-5C47-B0EB-16C6B26969CC}"/>
              </a:ext>
            </a:extLst>
          </p:cNvPr>
          <p:cNvSpPr/>
          <p:nvPr/>
        </p:nvSpPr>
        <p:spPr>
          <a:xfrm>
            <a:off x="1350235" y="2647592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14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" y="658638"/>
            <a:ext cx="8016866" cy="3922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EC9465-5B52-AE4B-9F0D-B90B615D9555}"/>
              </a:ext>
            </a:extLst>
          </p:cNvPr>
          <p:cNvSpPr/>
          <p:nvPr/>
        </p:nvSpPr>
        <p:spPr>
          <a:xfrm>
            <a:off x="1367326" y="2903966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9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8638"/>
            <a:ext cx="5298393" cy="438103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EC9465-5B52-AE4B-9F0D-B90B615D9555}"/>
              </a:ext>
            </a:extLst>
          </p:cNvPr>
          <p:cNvSpPr/>
          <p:nvPr/>
        </p:nvSpPr>
        <p:spPr>
          <a:xfrm>
            <a:off x="1367326" y="2903966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796886-5882-5546-B8CB-00C8BB77A0C3}"/>
              </a:ext>
            </a:extLst>
          </p:cNvPr>
          <p:cNvSpPr/>
          <p:nvPr/>
        </p:nvSpPr>
        <p:spPr>
          <a:xfrm>
            <a:off x="2768837" y="1580972"/>
            <a:ext cx="1862984" cy="17091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5525"/>
            <a:ext cx="5298393" cy="436726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EC9465-5B52-AE4B-9F0D-B90B615D9555}"/>
              </a:ext>
            </a:extLst>
          </p:cNvPr>
          <p:cNvSpPr/>
          <p:nvPr/>
        </p:nvSpPr>
        <p:spPr>
          <a:xfrm>
            <a:off x="1367326" y="2903966"/>
            <a:ext cx="179462" cy="18800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796886-5882-5546-B8CB-00C8BB77A0C3}"/>
              </a:ext>
            </a:extLst>
          </p:cNvPr>
          <p:cNvSpPr/>
          <p:nvPr/>
        </p:nvSpPr>
        <p:spPr>
          <a:xfrm>
            <a:off x="2649195" y="1709159"/>
            <a:ext cx="1193136" cy="17946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0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public/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10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public/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08F7DF8-A117-7046-B196-057C2D8C4858}"/>
              </a:ext>
            </a:extLst>
          </p:cNvPr>
          <p:cNvSpPr txBox="1">
            <a:spLocks/>
          </p:cNvSpPr>
          <p:nvPr/>
        </p:nvSpPr>
        <p:spPr>
          <a:xfrm>
            <a:off x="609934" y="2148897"/>
            <a:ext cx="1901353" cy="18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707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294608" y="954334"/>
            <a:ext cx="487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Цель</a:t>
            </a:r>
            <a:r>
              <a:rPr lang="ru" sz="1800" b="1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Научиться создавать удобную структуру проекта</a:t>
            </a: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Научиться создавать простые компоненты на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Изучить метод жизненного цикла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Задачи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Изучить варианты структур приложения</a:t>
            </a: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компонент разными способами</a:t>
            </a:r>
          </a:p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Рендерим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данные</a:t>
            </a:r>
          </a:p>
        </p:txBody>
      </p:sp>
      <p:grpSp>
        <p:nvGrpSpPr>
          <p:cNvPr id="99" name="Google Shape;99;p23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00" name="Google Shape;100;p23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3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Цель и задачи занятия</a:t>
              </a:r>
              <a:endParaRPr sz="2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2" name="Google Shape;102;p23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 descr="Мозговой штурм группы">
            <a:extLst>
              <a:ext uri="{FF2B5EF4-FFF2-40B4-BE49-F238E27FC236}">
                <a16:creationId xmlns:a16="http://schemas.microsoft.com/office/drawing/2014/main" id="{4EFB9B1D-173A-4715-8F61-F147A08C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030" y="1267715"/>
            <a:ext cx="2435552" cy="24355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211967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На данный момент: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1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public/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A2B41479-0066-0848-8526-B7238582734D}"/>
              </a:ext>
            </a:extLst>
          </p:cNvPr>
          <p:cNvSpPr txBox="1">
            <a:spLocks/>
          </p:cNvSpPr>
          <p:nvPr/>
        </p:nvSpPr>
        <p:spPr>
          <a:xfrm>
            <a:off x="477077" y="188180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08F7DF8-A117-7046-B196-057C2D8C4858}"/>
              </a:ext>
            </a:extLst>
          </p:cNvPr>
          <p:cNvSpPr txBox="1">
            <a:spLocks/>
          </p:cNvSpPr>
          <p:nvPr/>
        </p:nvSpPr>
        <p:spPr>
          <a:xfrm>
            <a:off x="609934" y="2148897"/>
            <a:ext cx="1901353" cy="18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98;p23">
            <a:extLst>
              <a:ext uri="{FF2B5EF4-FFF2-40B4-BE49-F238E27FC236}">
                <a16:creationId xmlns:a16="http://schemas.microsoft.com/office/drawing/2014/main" id="{A2FAE321-95A7-5E42-904A-A7D2FC38F12A}"/>
              </a:ext>
            </a:extLst>
          </p:cNvPr>
          <p:cNvSpPr txBox="1">
            <a:spLocks/>
          </p:cNvSpPr>
          <p:nvPr/>
        </p:nvSpPr>
        <p:spPr>
          <a:xfrm>
            <a:off x="682484" y="2409342"/>
            <a:ext cx="2199863" cy="59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Если продолжать, то</a:t>
            </a:r>
          </a:p>
        </p:txBody>
      </p:sp>
    </p:spTree>
    <p:extLst>
      <p:ext uri="{BB962C8B-B14F-4D97-AF65-F5344CB8AC3E}">
        <p14:creationId xmlns:p14="http://schemas.microsoft.com/office/powerpoint/2010/main" val="311241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601" y="702900"/>
            <a:ext cx="8003642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В плоской структуре сложно быстро найти нужный файл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2AA170-FF71-C041-9C9C-EB3459806C61}"/>
              </a:ext>
            </a:extLst>
          </p:cNvPr>
          <p:cNvSpPr/>
          <p:nvPr/>
        </p:nvSpPr>
        <p:spPr>
          <a:xfrm>
            <a:off x="477077" y="1292087"/>
            <a:ext cx="2491409" cy="3432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DA12958F-F302-4541-BC4D-F295B3D85579}"/>
              </a:ext>
            </a:extLst>
          </p:cNvPr>
          <p:cNvSpPr txBox="1">
            <a:spLocks/>
          </p:cNvSpPr>
          <p:nvPr/>
        </p:nvSpPr>
        <p:spPr>
          <a:xfrm>
            <a:off x="477077" y="1292087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node_modules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CAF5348-51CF-EC42-BF91-482504EFC95B}"/>
              </a:ext>
            </a:extLst>
          </p:cNvPr>
          <p:cNvSpPr txBox="1">
            <a:spLocks/>
          </p:cNvSpPr>
          <p:nvPr/>
        </p:nvSpPr>
        <p:spPr>
          <a:xfrm>
            <a:off x="477077" y="1567714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public/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B9082D-B36F-9341-B2C9-0A24876EDD8B}"/>
              </a:ext>
            </a:extLst>
          </p:cNvPr>
          <p:cNvSpPr/>
          <p:nvPr/>
        </p:nvSpPr>
        <p:spPr>
          <a:xfrm>
            <a:off x="3207025" y="1313576"/>
            <a:ext cx="2491409" cy="338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98;p23">
            <a:extLst>
              <a:ext uri="{FF2B5EF4-FFF2-40B4-BE49-F238E27FC236}">
                <a16:creationId xmlns:a16="http://schemas.microsoft.com/office/drawing/2014/main" id="{09A50BA4-1638-E54B-9DD1-942DBD50E8CE}"/>
              </a:ext>
            </a:extLst>
          </p:cNvPr>
          <p:cNvSpPr txBox="1">
            <a:spLocks/>
          </p:cNvSpPr>
          <p:nvPr/>
        </p:nvSpPr>
        <p:spPr>
          <a:xfrm>
            <a:off x="3339882" y="1292087"/>
            <a:ext cx="2292963" cy="176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social_instagram.svg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social_fb.svg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social_twitter.svg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arrow.svg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arrow_up.svg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107B02-720E-EA48-8506-3A817B114FD6}"/>
              </a:ext>
            </a:extLst>
          </p:cNvPr>
          <p:cNvSpPr/>
          <p:nvPr/>
        </p:nvSpPr>
        <p:spPr>
          <a:xfrm>
            <a:off x="6090044" y="1313576"/>
            <a:ext cx="2491409" cy="338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98;p23">
            <a:extLst>
              <a:ext uri="{FF2B5EF4-FFF2-40B4-BE49-F238E27FC236}">
                <a16:creationId xmlns:a16="http://schemas.microsoft.com/office/drawing/2014/main" id="{18C76A46-977B-2043-9041-1215CB7E91E7}"/>
              </a:ext>
            </a:extLst>
          </p:cNvPr>
          <p:cNvSpPr txBox="1">
            <a:spLocks/>
          </p:cNvSpPr>
          <p:nvPr/>
        </p:nvSpPr>
        <p:spPr>
          <a:xfrm>
            <a:off x="3207025" y="2890291"/>
            <a:ext cx="1683027" cy="4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src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98;p23">
            <a:extLst>
              <a:ext uri="{FF2B5EF4-FFF2-40B4-BE49-F238E27FC236}">
                <a16:creationId xmlns:a16="http://schemas.microsoft.com/office/drawing/2014/main" id="{F235A5B9-88F6-FB41-8F9E-E2D8ECBB62E4}"/>
              </a:ext>
            </a:extLst>
          </p:cNvPr>
          <p:cNvSpPr txBox="1">
            <a:spLocks/>
          </p:cNvSpPr>
          <p:nvPr/>
        </p:nvSpPr>
        <p:spPr>
          <a:xfrm>
            <a:off x="6222901" y="1260975"/>
            <a:ext cx="1901353" cy="337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header.tsx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header.css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footer.tsx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footer.css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slider.tsx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slider.css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gallery.tsx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gallery.css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………………………..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98;p23">
            <a:extLst>
              <a:ext uri="{FF2B5EF4-FFF2-40B4-BE49-F238E27FC236}">
                <a16:creationId xmlns:a16="http://schemas.microsoft.com/office/drawing/2014/main" id="{21CB83BA-9AA2-E345-9167-F2F4044488BC}"/>
              </a:ext>
            </a:extLst>
          </p:cNvPr>
          <p:cNvSpPr txBox="1">
            <a:spLocks/>
          </p:cNvSpPr>
          <p:nvPr/>
        </p:nvSpPr>
        <p:spPr>
          <a:xfrm>
            <a:off x="629477" y="1905438"/>
            <a:ext cx="2253206" cy="279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favicon.ico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index.html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manifest.json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logo.svg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avatar_default.png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letter.svg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social_vk.svg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social_ok.svg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98;p23">
            <a:extLst>
              <a:ext uri="{FF2B5EF4-FFF2-40B4-BE49-F238E27FC236}">
                <a16:creationId xmlns:a16="http://schemas.microsoft.com/office/drawing/2014/main" id="{0B9E2443-8358-CD4D-8611-41BBD5A5F65F}"/>
              </a:ext>
            </a:extLst>
          </p:cNvPr>
          <p:cNvSpPr txBox="1">
            <a:spLocks/>
          </p:cNvSpPr>
          <p:nvPr/>
        </p:nvSpPr>
        <p:spPr>
          <a:xfrm>
            <a:off x="3360096" y="3159785"/>
            <a:ext cx="1901353" cy="147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App.test.tsx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App.tsx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index.css</a:t>
            </a:r>
            <a:endParaRPr lang="en-US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4989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25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9534" y="1151468"/>
            <a:ext cx="5709110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Нужна структура</a:t>
            </a: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8;p23">
            <a:extLst>
              <a:ext uri="{FF2B5EF4-FFF2-40B4-BE49-F238E27FC236}">
                <a16:creationId xmlns:a16="http://schemas.microsoft.com/office/drawing/2014/main" id="{2A3DB1F2-2250-B643-B550-822DFB0D8214}"/>
              </a:ext>
            </a:extLst>
          </p:cNvPr>
          <p:cNvSpPr txBox="1">
            <a:spLocks/>
          </p:cNvSpPr>
          <p:nvPr/>
        </p:nvSpPr>
        <p:spPr>
          <a:xfrm>
            <a:off x="2023533" y="1151468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Но какая?</a:t>
            </a:r>
          </a:p>
        </p:txBody>
      </p:sp>
      <p:sp>
        <p:nvSpPr>
          <p:cNvPr id="10" name="Google Shape;98;p23">
            <a:extLst>
              <a:ext uri="{FF2B5EF4-FFF2-40B4-BE49-F238E27FC236}">
                <a16:creationId xmlns:a16="http://schemas.microsoft.com/office/drawing/2014/main" id="{44627FA0-DB3C-7749-8809-E3312E78A476}"/>
              </a:ext>
            </a:extLst>
          </p:cNvPr>
          <p:cNvSpPr txBox="1">
            <a:spLocks/>
          </p:cNvSpPr>
          <p:nvPr/>
        </p:nvSpPr>
        <p:spPr>
          <a:xfrm>
            <a:off x="499534" y="1679884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Что учесть?</a:t>
            </a:r>
          </a:p>
        </p:txBody>
      </p:sp>
      <p:sp>
        <p:nvSpPr>
          <p:cNvPr id="11" name="Google Shape;98;p23">
            <a:extLst>
              <a:ext uri="{FF2B5EF4-FFF2-40B4-BE49-F238E27FC236}">
                <a16:creationId xmlns:a16="http://schemas.microsoft.com/office/drawing/2014/main" id="{86949639-0D0B-4946-BF17-C55E7C9D996B}"/>
              </a:ext>
            </a:extLst>
          </p:cNvPr>
          <p:cNvSpPr txBox="1">
            <a:spLocks/>
          </p:cNvSpPr>
          <p:nvPr/>
        </p:nvSpPr>
        <p:spPr>
          <a:xfrm>
            <a:off x="499534" y="2169130"/>
            <a:ext cx="5590577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Какие подводные камни?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4C6E3-C0DA-CC4D-AF03-66CF1EAD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25" y="86995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1" y="852301"/>
            <a:ext cx="8187266" cy="4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React </a:t>
            </a: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отвечает только за представление и не навязывает никакой архитектуры приложению.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8;p23">
            <a:extLst>
              <a:ext uri="{FF2B5EF4-FFF2-40B4-BE49-F238E27FC236}">
                <a16:creationId xmlns:a16="http://schemas.microsoft.com/office/drawing/2014/main" id="{E174B3BC-676B-DA43-9379-54A92CD08C03}"/>
              </a:ext>
            </a:extLst>
          </p:cNvPr>
          <p:cNvSpPr txBox="1">
            <a:spLocks/>
          </p:cNvSpPr>
          <p:nvPr/>
        </p:nvSpPr>
        <p:spPr>
          <a:xfrm>
            <a:off x="406401" y="1312335"/>
            <a:ext cx="8187266" cy="81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Для того </a:t>
            </a:r>
            <a:r>
              <a:rPr lang="ru-RU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что-бы</a:t>
            </a: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лучше понимать + и – архитектуры необходимо понимать как она влияет на рабочий процесс. (Что важно а что нет)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834E2-843F-A64A-98EE-0DA0EF330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" t="1884" r="591" b="1895"/>
          <a:stretch/>
        </p:blipFill>
        <p:spPr>
          <a:xfrm>
            <a:off x="230246" y="999483"/>
            <a:ext cx="8683507" cy="32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Структура проекта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401" y="852301"/>
            <a:ext cx="8187266" cy="154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Как видно из графика самое важное это видеть название файла во вкладке И поэтому названию понимать что за компонент открыть. </a:t>
            </a: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43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Компоненты в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React.js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659412A0-4F86-474E-8094-C4A8304D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6775" y="777921"/>
            <a:ext cx="8007692" cy="56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None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Любое </a:t>
            </a:r>
            <a:r>
              <a:rPr lang="en-US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react</a:t>
            </a: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 приложение состоит из дерева компонентов</a:t>
            </a:r>
            <a:endParaRPr lang="ru-RU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B0DABF4-EACC-4821-875F-91DA30AA32F6}"/>
              </a:ext>
            </a:extLst>
          </p:cNvPr>
          <p:cNvSpPr/>
          <p:nvPr/>
        </p:nvSpPr>
        <p:spPr>
          <a:xfrm>
            <a:off x="381000" y="1625600"/>
            <a:ext cx="8373533" cy="3133014"/>
          </a:xfrm>
          <a:prstGeom prst="roundRect">
            <a:avLst>
              <a:gd name="adj" fmla="val 20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19F491B-0D5B-493A-BE80-BDA91A8E8AEE}"/>
              </a:ext>
            </a:extLst>
          </p:cNvPr>
          <p:cNvSpPr/>
          <p:nvPr/>
        </p:nvSpPr>
        <p:spPr>
          <a:xfrm>
            <a:off x="3608128" y="1826466"/>
            <a:ext cx="1083734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App.js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0DDA608-CB42-4E14-B1EC-1249B3921D60}"/>
              </a:ext>
            </a:extLst>
          </p:cNvPr>
          <p:cNvSpPr/>
          <p:nvPr/>
        </p:nvSpPr>
        <p:spPr>
          <a:xfrm>
            <a:off x="2556933" y="2819067"/>
            <a:ext cx="1347087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Dashboard.js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A3B6F13-0597-4952-8C07-4E6010973F56}"/>
              </a:ext>
            </a:extLst>
          </p:cNvPr>
          <p:cNvSpPr/>
          <p:nvPr/>
        </p:nvSpPr>
        <p:spPr>
          <a:xfrm>
            <a:off x="4488221" y="2819066"/>
            <a:ext cx="1083734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Header.js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48A9C9A-722A-4147-B9BE-36452DE6E235}"/>
              </a:ext>
            </a:extLst>
          </p:cNvPr>
          <p:cNvSpPr/>
          <p:nvPr/>
        </p:nvSpPr>
        <p:spPr>
          <a:xfrm>
            <a:off x="3476452" y="3801083"/>
            <a:ext cx="1347087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Notification.js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CB95D05-175C-47BA-BC96-4AF7C6588DB8}"/>
              </a:ext>
            </a:extLst>
          </p:cNvPr>
          <p:cNvSpPr/>
          <p:nvPr/>
        </p:nvSpPr>
        <p:spPr>
          <a:xfrm>
            <a:off x="2151420" y="3809550"/>
            <a:ext cx="1083734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Credits.js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14ABFC-4B99-48C6-AEB1-DE4C6C437325}"/>
              </a:ext>
            </a:extLst>
          </p:cNvPr>
          <p:cNvSpPr/>
          <p:nvPr/>
        </p:nvSpPr>
        <p:spPr>
          <a:xfrm>
            <a:off x="844993" y="3801082"/>
            <a:ext cx="1083734" cy="65193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Cards.js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8B8B795-A95E-4DB2-AFC5-FF373B97E186}"/>
              </a:ext>
            </a:extLst>
          </p:cNvPr>
          <p:cNvCxnSpPr>
            <a:cxnSpLocks/>
          </p:cNvCxnSpPr>
          <p:nvPr/>
        </p:nvCxnSpPr>
        <p:spPr>
          <a:xfrm flipH="1">
            <a:off x="3369733" y="2519782"/>
            <a:ext cx="465667" cy="23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30E3C41-EA56-455A-8F3C-0B88E41F7FDD}"/>
              </a:ext>
            </a:extLst>
          </p:cNvPr>
          <p:cNvCxnSpPr>
            <a:cxnSpLocks/>
          </p:cNvCxnSpPr>
          <p:nvPr/>
        </p:nvCxnSpPr>
        <p:spPr>
          <a:xfrm>
            <a:off x="4369688" y="2510964"/>
            <a:ext cx="453851" cy="24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1266B426-F375-4587-83E9-34628084D9E6}"/>
              </a:ext>
            </a:extLst>
          </p:cNvPr>
          <p:cNvCxnSpPr>
            <a:cxnSpLocks/>
          </p:cNvCxnSpPr>
          <p:nvPr/>
        </p:nvCxnSpPr>
        <p:spPr>
          <a:xfrm flipH="1">
            <a:off x="2693287" y="3501451"/>
            <a:ext cx="381438" cy="2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5627298-F4CC-4CDE-A8A9-70498E9587CF}"/>
              </a:ext>
            </a:extLst>
          </p:cNvPr>
          <p:cNvCxnSpPr>
            <a:cxnSpLocks/>
          </p:cNvCxnSpPr>
          <p:nvPr/>
        </p:nvCxnSpPr>
        <p:spPr>
          <a:xfrm flipH="1">
            <a:off x="1574800" y="3511326"/>
            <a:ext cx="1172852" cy="22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CDEAF4F-5FAB-476D-8766-1800097204C4}"/>
              </a:ext>
            </a:extLst>
          </p:cNvPr>
          <p:cNvCxnSpPr>
            <a:cxnSpLocks/>
          </p:cNvCxnSpPr>
          <p:nvPr/>
        </p:nvCxnSpPr>
        <p:spPr>
          <a:xfrm>
            <a:off x="3497615" y="3519993"/>
            <a:ext cx="406405" cy="21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C841AB7-2EE7-4094-9251-46694B2C408F}"/>
              </a:ext>
            </a:extLst>
          </p:cNvPr>
          <p:cNvGrpSpPr/>
          <p:nvPr/>
        </p:nvGrpSpPr>
        <p:grpSpPr>
          <a:xfrm>
            <a:off x="181525" y="787400"/>
            <a:ext cx="8818543" cy="4075601"/>
            <a:chOff x="181525" y="787400"/>
            <a:chExt cx="8818543" cy="4075601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5B0DABF4-EACC-4821-875F-91DA30AA32F6}"/>
                </a:ext>
              </a:extLst>
            </p:cNvPr>
            <p:cNvSpPr/>
            <p:nvPr/>
          </p:nvSpPr>
          <p:spPr>
            <a:xfrm>
              <a:off x="181526" y="787400"/>
              <a:ext cx="8818542" cy="4075600"/>
            </a:xfrm>
            <a:prstGeom prst="roundRect">
              <a:avLst>
                <a:gd name="adj" fmla="val 2074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верхние углы 5">
              <a:extLst>
                <a:ext uri="{FF2B5EF4-FFF2-40B4-BE49-F238E27FC236}">
                  <a16:creationId xmlns:a16="http://schemas.microsoft.com/office/drawing/2014/main" id="{D63B2741-2831-4BBF-844C-244E93F77F3C}"/>
                </a:ext>
              </a:extLst>
            </p:cNvPr>
            <p:cNvSpPr/>
            <p:nvPr/>
          </p:nvSpPr>
          <p:spPr>
            <a:xfrm rot="16200000">
              <a:off x="358233" y="610692"/>
              <a:ext cx="4075601" cy="4429018"/>
            </a:xfrm>
            <a:prstGeom prst="round2SameRect">
              <a:avLst>
                <a:gd name="adj1" fmla="val 1944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Виртуальный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DOM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19F491B-0D5B-493A-BE80-BDA91A8E8AEE}"/>
              </a:ext>
            </a:extLst>
          </p:cNvPr>
          <p:cNvSpPr/>
          <p:nvPr/>
        </p:nvSpPr>
        <p:spPr>
          <a:xfrm>
            <a:off x="1351593" y="1474159"/>
            <a:ext cx="1579614" cy="6519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React element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107D1B1-78A3-4481-9FFC-1D224B17A6DD}"/>
              </a:ext>
            </a:extLst>
          </p:cNvPr>
          <p:cNvSpPr/>
          <p:nvPr/>
        </p:nvSpPr>
        <p:spPr>
          <a:xfrm>
            <a:off x="1965533" y="787400"/>
            <a:ext cx="2645010" cy="51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Virtual DOM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853CAF0-4AD8-45F0-8350-E654737339D7}"/>
              </a:ext>
            </a:extLst>
          </p:cNvPr>
          <p:cNvSpPr/>
          <p:nvPr/>
        </p:nvSpPr>
        <p:spPr>
          <a:xfrm>
            <a:off x="4610543" y="785400"/>
            <a:ext cx="2645010" cy="51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html DOM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A2A798-325E-4C6F-86D6-635DA2ABE0C5}"/>
              </a:ext>
            </a:extLst>
          </p:cNvPr>
          <p:cNvCxnSpPr>
            <a:cxnSpLocks/>
          </p:cNvCxnSpPr>
          <p:nvPr/>
        </p:nvCxnSpPr>
        <p:spPr>
          <a:xfrm>
            <a:off x="4610543" y="785400"/>
            <a:ext cx="0" cy="5115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2330969-D850-458A-B228-4FB11C41E058}"/>
              </a:ext>
            </a:extLst>
          </p:cNvPr>
          <p:cNvSpPr/>
          <p:nvPr/>
        </p:nvSpPr>
        <p:spPr>
          <a:xfrm>
            <a:off x="1303608" y="227484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7FE101C2-C9B2-4FAF-B708-45E9DAEC5E06}"/>
              </a:ext>
            </a:extLst>
          </p:cNvPr>
          <p:cNvSpPr/>
          <p:nvPr/>
        </p:nvSpPr>
        <p:spPr>
          <a:xfrm>
            <a:off x="2225106" y="227484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6067337-C7B2-4D6F-8590-A2ED3ADCD4CE}"/>
              </a:ext>
            </a:extLst>
          </p:cNvPr>
          <p:cNvSpPr/>
          <p:nvPr/>
        </p:nvSpPr>
        <p:spPr>
          <a:xfrm>
            <a:off x="1309952" y="284836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D86A9F0F-F9C0-4085-8291-0E9A7CA315B0}"/>
              </a:ext>
            </a:extLst>
          </p:cNvPr>
          <p:cNvSpPr/>
          <p:nvPr/>
        </p:nvSpPr>
        <p:spPr>
          <a:xfrm>
            <a:off x="2236933" y="285117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CC7E4062-4CCB-4E03-8258-90A88BB789BC}"/>
              </a:ext>
            </a:extLst>
          </p:cNvPr>
          <p:cNvSpPr/>
          <p:nvPr/>
        </p:nvSpPr>
        <p:spPr>
          <a:xfrm>
            <a:off x="2236933" y="336426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240F82DE-8EDE-4A7B-A40B-A5070CB95B8C}"/>
              </a:ext>
            </a:extLst>
          </p:cNvPr>
          <p:cNvSpPr/>
          <p:nvPr/>
        </p:nvSpPr>
        <p:spPr>
          <a:xfrm>
            <a:off x="2236933" y="3877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49948F48-CDD9-4012-8242-09104FA74CB0}"/>
              </a:ext>
            </a:extLst>
          </p:cNvPr>
          <p:cNvSpPr/>
          <p:nvPr/>
        </p:nvSpPr>
        <p:spPr>
          <a:xfrm>
            <a:off x="3202133" y="3877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44328FBA-9183-43C5-868A-F73B84B2CC7C}"/>
              </a:ext>
            </a:extLst>
          </p:cNvPr>
          <p:cNvSpPr/>
          <p:nvPr/>
        </p:nvSpPr>
        <p:spPr>
          <a:xfrm>
            <a:off x="1303608" y="3877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32FEC079-E72C-488E-B0D4-81C95CFB8AC6}"/>
              </a:ext>
            </a:extLst>
          </p:cNvPr>
          <p:cNvSpPr/>
          <p:nvPr/>
        </p:nvSpPr>
        <p:spPr>
          <a:xfrm>
            <a:off x="3202133" y="3353219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15B3C998-75AF-4A58-88DF-8B914CEFB98A}"/>
              </a:ext>
            </a:extLst>
          </p:cNvPr>
          <p:cNvSpPr/>
          <p:nvPr/>
        </p:nvSpPr>
        <p:spPr>
          <a:xfrm>
            <a:off x="5485132" y="1472159"/>
            <a:ext cx="1579614" cy="6519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DOM element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20E23534-F39F-4473-991D-E5BDEA13D5A7}"/>
              </a:ext>
            </a:extLst>
          </p:cNvPr>
          <p:cNvSpPr/>
          <p:nvPr/>
        </p:nvSpPr>
        <p:spPr>
          <a:xfrm>
            <a:off x="5437147" y="227284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C1EA461C-2A09-430B-8811-C2B8CE07DEC4}"/>
              </a:ext>
            </a:extLst>
          </p:cNvPr>
          <p:cNvSpPr/>
          <p:nvPr/>
        </p:nvSpPr>
        <p:spPr>
          <a:xfrm>
            <a:off x="6358645" y="227284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E551A080-A7CB-4BEC-824F-81EE82361ADD}"/>
              </a:ext>
            </a:extLst>
          </p:cNvPr>
          <p:cNvSpPr/>
          <p:nvPr/>
        </p:nvSpPr>
        <p:spPr>
          <a:xfrm>
            <a:off x="5443491" y="2846366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47283912-E2F2-4953-A0B4-AB7CE38A3826}"/>
              </a:ext>
            </a:extLst>
          </p:cNvPr>
          <p:cNvSpPr/>
          <p:nvPr/>
        </p:nvSpPr>
        <p:spPr>
          <a:xfrm>
            <a:off x="6370472" y="284917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FE29DA8F-D9E7-45BC-A3FE-E0CD23FC7DB6}"/>
              </a:ext>
            </a:extLst>
          </p:cNvPr>
          <p:cNvSpPr/>
          <p:nvPr/>
        </p:nvSpPr>
        <p:spPr>
          <a:xfrm>
            <a:off x="6370472" y="336226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9821DD57-0A74-4273-A886-83325836DABD}"/>
              </a:ext>
            </a:extLst>
          </p:cNvPr>
          <p:cNvSpPr/>
          <p:nvPr/>
        </p:nvSpPr>
        <p:spPr>
          <a:xfrm>
            <a:off x="6370472" y="3875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60F66F21-5726-4B65-8BB5-65458A405946}"/>
              </a:ext>
            </a:extLst>
          </p:cNvPr>
          <p:cNvSpPr/>
          <p:nvPr/>
        </p:nvSpPr>
        <p:spPr>
          <a:xfrm>
            <a:off x="7335672" y="3875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1A9F5697-D67E-4E2E-8338-C5AC7A65B0F8}"/>
              </a:ext>
            </a:extLst>
          </p:cNvPr>
          <p:cNvSpPr/>
          <p:nvPr/>
        </p:nvSpPr>
        <p:spPr>
          <a:xfrm>
            <a:off x="5437147" y="3875354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6D20D955-0ED9-4FF5-8C61-B736A48B219F}"/>
              </a:ext>
            </a:extLst>
          </p:cNvPr>
          <p:cNvSpPr/>
          <p:nvPr/>
        </p:nvSpPr>
        <p:spPr>
          <a:xfrm>
            <a:off x="7335672" y="3351219"/>
            <a:ext cx="837792" cy="409318"/>
          </a:xfrm>
          <a:prstGeom prst="roundRect">
            <a:avLst>
              <a:gd name="adj" fmla="val 88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9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C841AB7-2EE7-4094-9251-46694B2C408F}"/>
              </a:ext>
            </a:extLst>
          </p:cNvPr>
          <p:cNvGrpSpPr/>
          <p:nvPr/>
        </p:nvGrpSpPr>
        <p:grpSpPr>
          <a:xfrm>
            <a:off x="181525" y="787400"/>
            <a:ext cx="8818543" cy="4075601"/>
            <a:chOff x="181525" y="787400"/>
            <a:chExt cx="8818543" cy="4075601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5B0DABF4-EACC-4821-875F-91DA30AA32F6}"/>
                </a:ext>
              </a:extLst>
            </p:cNvPr>
            <p:cNvSpPr/>
            <p:nvPr/>
          </p:nvSpPr>
          <p:spPr>
            <a:xfrm>
              <a:off x="181526" y="787400"/>
              <a:ext cx="8818542" cy="4075600"/>
            </a:xfrm>
            <a:prstGeom prst="roundRect">
              <a:avLst>
                <a:gd name="adj" fmla="val 2074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верхние углы 5">
              <a:extLst>
                <a:ext uri="{FF2B5EF4-FFF2-40B4-BE49-F238E27FC236}">
                  <a16:creationId xmlns:a16="http://schemas.microsoft.com/office/drawing/2014/main" id="{D63B2741-2831-4BBF-844C-244E93F77F3C}"/>
                </a:ext>
              </a:extLst>
            </p:cNvPr>
            <p:cNvSpPr/>
            <p:nvPr/>
          </p:nvSpPr>
          <p:spPr>
            <a:xfrm rot="16200000">
              <a:off x="358233" y="610692"/>
              <a:ext cx="4075601" cy="4429018"/>
            </a:xfrm>
            <a:prstGeom prst="round2SameRect">
              <a:avLst>
                <a:gd name="adj1" fmla="val 1944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7" name="Google Shape;117;p25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8" name="Google Shape;118;p25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Виртуальный 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DOM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9;p24">
            <a:extLst>
              <a:ext uri="{FF2B5EF4-FFF2-40B4-BE49-F238E27FC236}">
                <a16:creationId xmlns:a16="http://schemas.microsoft.com/office/drawing/2014/main" id="{FF1382A2-9408-44BE-BE4F-0486789751A1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19F491B-0D5B-493A-BE80-BDA91A8E8AEE}"/>
              </a:ext>
            </a:extLst>
          </p:cNvPr>
          <p:cNvSpPr/>
          <p:nvPr/>
        </p:nvSpPr>
        <p:spPr>
          <a:xfrm>
            <a:off x="385919" y="1453361"/>
            <a:ext cx="3798154" cy="3247948"/>
          </a:xfrm>
          <a:prstGeom prst="roundRect">
            <a:avLst>
              <a:gd name="adj" fmla="val 387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ShoppingList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107D1B1-78A3-4481-9FFC-1D224B17A6DD}"/>
              </a:ext>
            </a:extLst>
          </p:cNvPr>
          <p:cNvSpPr/>
          <p:nvPr/>
        </p:nvSpPr>
        <p:spPr>
          <a:xfrm>
            <a:off x="1965533" y="787400"/>
            <a:ext cx="2645010" cy="51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Virtual DOM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853CAF0-4AD8-45F0-8350-E654737339D7}"/>
              </a:ext>
            </a:extLst>
          </p:cNvPr>
          <p:cNvSpPr/>
          <p:nvPr/>
        </p:nvSpPr>
        <p:spPr>
          <a:xfrm>
            <a:off x="4610543" y="785400"/>
            <a:ext cx="2645010" cy="51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html DOM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A2A798-325E-4C6F-86D6-635DA2ABE0C5}"/>
              </a:ext>
            </a:extLst>
          </p:cNvPr>
          <p:cNvCxnSpPr>
            <a:cxnSpLocks/>
          </p:cNvCxnSpPr>
          <p:nvPr/>
        </p:nvCxnSpPr>
        <p:spPr>
          <a:xfrm>
            <a:off x="4610543" y="785400"/>
            <a:ext cx="0" cy="5115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15B3C998-75AF-4A58-88DF-8B914CEFB98A}"/>
              </a:ext>
            </a:extLst>
          </p:cNvPr>
          <p:cNvSpPr/>
          <p:nvPr/>
        </p:nvSpPr>
        <p:spPr>
          <a:xfrm>
            <a:off x="5337351" y="1472159"/>
            <a:ext cx="3160104" cy="3124935"/>
          </a:xfrm>
          <a:prstGeom prst="roundRect">
            <a:avLst>
              <a:gd name="adj" fmla="val 15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9C0DBBC7-DCE0-4528-B88F-A9038D194282}"/>
              </a:ext>
            </a:extLst>
          </p:cNvPr>
          <p:cNvSpPr/>
          <p:nvPr/>
        </p:nvSpPr>
        <p:spPr>
          <a:xfrm>
            <a:off x="974601" y="2022503"/>
            <a:ext cx="2715491" cy="803565"/>
          </a:xfrm>
          <a:prstGeom prst="roundRect">
            <a:avLst>
              <a:gd name="adj" fmla="val 182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Item	</a:t>
            </a:r>
            <a:r>
              <a:rPr lang="ru-RU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   Яблоки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920DB49C-90FE-47D7-BA51-F75B658E2961}"/>
              </a:ext>
            </a:extLst>
          </p:cNvPr>
          <p:cNvSpPr/>
          <p:nvPr/>
        </p:nvSpPr>
        <p:spPr>
          <a:xfrm>
            <a:off x="974601" y="2912764"/>
            <a:ext cx="2715491" cy="803565"/>
          </a:xfrm>
          <a:prstGeom prst="roundRect">
            <a:avLst>
              <a:gd name="adj" fmla="val 182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Item	</a:t>
            </a:r>
            <a:r>
              <a:rPr lang="ru-RU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   Бананы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7A2E26CB-1F46-491D-86DB-981237E4EA7B}"/>
              </a:ext>
            </a:extLst>
          </p:cNvPr>
          <p:cNvSpPr/>
          <p:nvPr/>
        </p:nvSpPr>
        <p:spPr>
          <a:xfrm>
            <a:off x="974601" y="3793529"/>
            <a:ext cx="2715491" cy="803565"/>
          </a:xfrm>
          <a:prstGeom prst="roundRect">
            <a:avLst>
              <a:gd name="adj" fmla="val 182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Item	</a:t>
            </a:r>
            <a:r>
              <a:rPr lang="ru-RU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  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Iphone</a:t>
            </a:r>
            <a:endParaRPr lang="ru-RU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4F2E07B-1512-4171-9EE5-DFE580E50ED9}"/>
              </a:ext>
            </a:extLst>
          </p:cNvPr>
          <p:cNvSpPr/>
          <p:nvPr/>
        </p:nvSpPr>
        <p:spPr>
          <a:xfrm>
            <a:off x="5482800" y="1578779"/>
            <a:ext cx="485125" cy="402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ul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01DA8B94-5BC0-4C48-8FE1-C36DA2770A00}"/>
              </a:ext>
            </a:extLst>
          </p:cNvPr>
          <p:cNvSpPr/>
          <p:nvPr/>
        </p:nvSpPr>
        <p:spPr>
          <a:xfrm rot="10800000">
            <a:off x="5482800" y="2202600"/>
            <a:ext cx="2885346" cy="633000"/>
          </a:xfrm>
          <a:prstGeom prst="homePlate">
            <a:avLst>
              <a:gd name="adj" fmla="val 48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53F1213-DD1E-4DAA-A277-32D83632ECD5}"/>
              </a:ext>
            </a:extLst>
          </p:cNvPr>
          <p:cNvSpPr/>
          <p:nvPr/>
        </p:nvSpPr>
        <p:spPr>
          <a:xfrm>
            <a:off x="5714942" y="2340803"/>
            <a:ext cx="485125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0"/>
              </a:rPr>
              <a:t>li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72FA3E-B0D8-47A7-9BCA-5840E8D878F7}"/>
              </a:ext>
            </a:extLst>
          </p:cNvPr>
          <p:cNvSpPr/>
          <p:nvPr/>
        </p:nvSpPr>
        <p:spPr>
          <a:xfrm>
            <a:off x="6432209" y="2297666"/>
            <a:ext cx="1935937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dobe Garamond Pro" panose="02020502060506020403" pitchFamily="18" charset="0"/>
              </a:rPr>
              <a:t>Яблоки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6" name="Стрелка: пятиугольник 55">
            <a:extLst>
              <a:ext uri="{FF2B5EF4-FFF2-40B4-BE49-F238E27FC236}">
                <a16:creationId xmlns:a16="http://schemas.microsoft.com/office/drawing/2014/main" id="{0DFE0B23-EBB9-411A-A707-5F6CEE85354A}"/>
              </a:ext>
            </a:extLst>
          </p:cNvPr>
          <p:cNvSpPr/>
          <p:nvPr/>
        </p:nvSpPr>
        <p:spPr>
          <a:xfrm rot="10800000">
            <a:off x="5482800" y="3002388"/>
            <a:ext cx="2885346" cy="633000"/>
          </a:xfrm>
          <a:prstGeom prst="homePlate">
            <a:avLst>
              <a:gd name="adj" fmla="val 48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A4A12573-0B07-4B9B-8E7C-18B1FB6690B5}"/>
              </a:ext>
            </a:extLst>
          </p:cNvPr>
          <p:cNvSpPr/>
          <p:nvPr/>
        </p:nvSpPr>
        <p:spPr>
          <a:xfrm>
            <a:off x="5714942" y="3140591"/>
            <a:ext cx="485125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0"/>
              </a:rPr>
              <a:t>li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D794FD76-EDAA-4446-BC05-ECAD7422F9DD}"/>
              </a:ext>
            </a:extLst>
          </p:cNvPr>
          <p:cNvSpPr/>
          <p:nvPr/>
        </p:nvSpPr>
        <p:spPr>
          <a:xfrm>
            <a:off x="6432209" y="3097454"/>
            <a:ext cx="1935937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dobe Garamond Pro" panose="02020502060506020403" pitchFamily="18" charset="0"/>
              </a:rPr>
              <a:t>Бананы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9" name="Стрелка: пятиугольник 58">
            <a:extLst>
              <a:ext uri="{FF2B5EF4-FFF2-40B4-BE49-F238E27FC236}">
                <a16:creationId xmlns:a16="http://schemas.microsoft.com/office/drawing/2014/main" id="{D798E03B-2E98-4E29-9ED4-49E72EF776EC}"/>
              </a:ext>
            </a:extLst>
          </p:cNvPr>
          <p:cNvSpPr/>
          <p:nvPr/>
        </p:nvSpPr>
        <p:spPr>
          <a:xfrm rot="10800000">
            <a:off x="5482800" y="3810586"/>
            <a:ext cx="2885346" cy="633000"/>
          </a:xfrm>
          <a:prstGeom prst="homePlate">
            <a:avLst>
              <a:gd name="adj" fmla="val 48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7A1706A5-A245-4A74-9DB1-E8A085AB780A}"/>
              </a:ext>
            </a:extLst>
          </p:cNvPr>
          <p:cNvSpPr/>
          <p:nvPr/>
        </p:nvSpPr>
        <p:spPr>
          <a:xfrm>
            <a:off x="5714942" y="3948789"/>
            <a:ext cx="485125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0"/>
              </a:rPr>
              <a:t>li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68E5669-75B6-40F2-AC15-A119FF55E00E}"/>
              </a:ext>
            </a:extLst>
          </p:cNvPr>
          <p:cNvSpPr/>
          <p:nvPr/>
        </p:nvSpPr>
        <p:spPr>
          <a:xfrm>
            <a:off x="6432209" y="3905652"/>
            <a:ext cx="1935937" cy="40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dobe Garamond Pro" panose="02020502060506020403" pitchFamily="18" charset="0"/>
              </a:rPr>
              <a:t>Iphone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9" presetClass="emph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FE2A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utoUpdateAnimBg="0"/>
      <p:bldP spid="51" grpId="0" animBg="1"/>
      <p:bldP spid="52" grpId="0" animBg="1"/>
      <p:bldP spid="52" grpId="1" animBg="1"/>
      <p:bldP spid="2" grpId="0" animBg="1"/>
      <p:bldP spid="56" grpId="0" animBg="1"/>
      <p:bldP spid="59" grpId="0" animBg="1"/>
      <p:bldP spid="60" grpId="0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42" name="Google Shape;142;p27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Hello world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7"/>
          <p:cNvSpPr txBox="1"/>
          <p:nvPr/>
        </p:nvSpPr>
        <p:spPr>
          <a:xfrm>
            <a:off x="206100" y="1167725"/>
            <a:ext cx="87318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Первое знакомство</a:t>
            </a:r>
            <a:endParaRPr sz="1600" b="1" i="0" u="none" strike="noStrike" cap="none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Устанавливаем приложение с шаблоном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 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приложения</a:t>
            </a: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npm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 install –g create-react-app</a:t>
            </a:r>
            <a:endParaRPr lang="ru-RU" sz="18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ru-RU"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</a:t>
            </a:r>
            <a:r>
              <a:rPr lang="en-US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hellow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-world 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приложение </a:t>
            </a:r>
            <a:endParaRPr lang="ru-RU"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create-react-app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hellow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-world</a:t>
            </a:r>
            <a:endParaRPr sz="18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Google Shape;109;p24">
            <a:extLst>
              <a:ext uri="{FF2B5EF4-FFF2-40B4-BE49-F238E27FC236}">
                <a16:creationId xmlns:a16="http://schemas.microsoft.com/office/drawing/2014/main" id="{A7E892A2-CF5A-4C76-B03A-1A5C69AB0A8C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42" name="Google Shape;142;p27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Hello world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7"/>
          <p:cNvSpPr txBox="1"/>
          <p:nvPr/>
        </p:nvSpPr>
        <p:spPr>
          <a:xfrm>
            <a:off x="206100" y="1167725"/>
            <a:ext cx="86712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Версия с </a:t>
            </a:r>
            <a:r>
              <a:rPr lang="en-US" sz="20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typescript</a:t>
            </a:r>
            <a:endParaRPr sz="1600" b="1" i="0" u="none" strike="noStrike" cap="none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Переводим существующее приложение на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typescript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lvl="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npm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 install --save typescript @types/node @types/react @types/react-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dom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 @types/jest</a:t>
            </a:r>
          </a:p>
          <a:p>
            <a:pPr marL="139700" lvl="0">
              <a:lnSpc>
                <a:spcPct val="115000"/>
              </a:lnSpc>
              <a:buClr>
                <a:schemeClr val="dk1"/>
              </a:buClr>
              <a:buSzPts val="1400"/>
            </a:pPr>
            <a:endParaRPr lang="ru-RU"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приложение сразу на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typescript</a:t>
            </a:r>
            <a:endParaRPr lang="ru-RU"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create-react-app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hellow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-world </a:t>
            </a:r>
            <a:r>
              <a:rPr lang="ru-RU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--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typescript</a:t>
            </a:r>
            <a:endParaRPr sz="1600" dirty="0">
              <a:solidFill>
                <a:schemeClr val="accent5">
                  <a:lumMod val="50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Google Shape;109;p24">
            <a:extLst>
              <a:ext uri="{FF2B5EF4-FFF2-40B4-BE49-F238E27FC236}">
                <a16:creationId xmlns:a16="http://schemas.microsoft.com/office/drawing/2014/main" id="{A7E892A2-CF5A-4C76-B03A-1A5C69AB0A8C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13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Инициализируем </a:t>
            </a:r>
            <a:r>
              <a:rPr lang="en-US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npm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и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простую </a:t>
            </a:r>
            <a:r>
              <a:rPr lang="ru-RU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структкру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папок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создаем минимальный набор файлов и настроек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 hello world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Char char="●"/>
            </a:pP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План </a:t>
              </a: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занятия</a:t>
              </a:r>
              <a:endParaRPr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79" name="Google Shape;179;p31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JSX</a:t>
              </a:r>
              <a:endParaRPr sz="20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2" name="Google Shape;182;p31"/>
          <p:cNvSpPr/>
          <p:nvPr/>
        </p:nvSpPr>
        <p:spPr>
          <a:xfrm>
            <a:off x="299625" y="907600"/>
            <a:ext cx="8419200" cy="38829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798999" y="1714501"/>
            <a:ext cx="7011501" cy="52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"header", </a:t>
            </a:r>
            <a:r>
              <a:rPr lang="en-US" dirty="0">
                <a:solidFill>
                  <a:srgbClr val="FFFF00"/>
                </a:solidFill>
              </a:rPr>
              <a:t>{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>
                <a:solidFill>
                  <a:srgbClr val="FFC000"/>
                </a:solidFill>
              </a:rPr>
              <a:t>"header“ </a:t>
            </a:r>
            <a:r>
              <a:rPr lang="en-US" dirty="0">
                <a:solidFill>
                  <a:srgbClr val="FFFF00"/>
                </a:solidFill>
              </a:rPr>
              <a:t>}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"Header od Page"</a:t>
            </a:r>
            <a:r>
              <a:rPr lang="en-US" dirty="0">
                <a:solidFill>
                  <a:srgbClr val="FFFFFF"/>
                </a:solidFill>
              </a:rPr>
              <a:t>);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Google Shape;183;p31">
            <a:extLst>
              <a:ext uri="{FF2B5EF4-FFF2-40B4-BE49-F238E27FC236}">
                <a16:creationId xmlns:a16="http://schemas.microsoft.com/office/drawing/2014/main" id="{8199E2B2-7412-4B3E-BE9F-80CEC1A2B0EA}"/>
              </a:ext>
            </a:extLst>
          </p:cNvPr>
          <p:cNvSpPr txBox="1"/>
          <p:nvPr/>
        </p:nvSpPr>
        <p:spPr>
          <a:xfrm>
            <a:off x="799000" y="1154037"/>
            <a:ext cx="3030050" cy="5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Типичный компонент на </a:t>
            </a:r>
            <a:r>
              <a:rPr lang="en-US" dirty="0">
                <a:solidFill>
                  <a:srgbClr val="FFFFFF"/>
                </a:solidFill>
              </a:rPr>
              <a:t>React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Google Shape;183;p31">
            <a:extLst>
              <a:ext uri="{FF2B5EF4-FFF2-40B4-BE49-F238E27FC236}">
                <a16:creationId xmlns:a16="http://schemas.microsoft.com/office/drawing/2014/main" id="{A33BF525-DBA6-4A02-B046-35955A6272E1}"/>
              </a:ext>
            </a:extLst>
          </p:cNvPr>
          <p:cNvSpPr txBox="1"/>
          <p:nvPr/>
        </p:nvSpPr>
        <p:spPr>
          <a:xfrm>
            <a:off x="798999" y="2239800"/>
            <a:ext cx="4277825" cy="5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Компонент с небольшим уровнем вложенности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C7EC5039-2435-412A-A54F-E3FF94E8D08E}"/>
              </a:ext>
            </a:extLst>
          </p:cNvPr>
          <p:cNvSpPr txBox="1"/>
          <p:nvPr/>
        </p:nvSpPr>
        <p:spPr>
          <a:xfrm>
            <a:off x="798999" y="2709619"/>
            <a:ext cx="7546002" cy="188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"div"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"header"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FF00"/>
                </a:solidFill>
              </a:rPr>
              <a:t>{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 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>
                <a:solidFill>
                  <a:srgbClr val="FFC000"/>
                </a:solidFill>
              </a:rPr>
              <a:t>"header"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}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"Header od Page"</a:t>
            </a:r>
            <a:r>
              <a:rPr lang="en-US" dirty="0">
                <a:solidFill>
                  <a:schemeClr val="bg1"/>
                </a:solidFill>
              </a:rPr>
              <a:t>),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"main"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"some content"</a:t>
            </a:r>
            <a:r>
              <a:rPr lang="en-US" dirty="0">
                <a:solidFill>
                  <a:schemeClr val="bg1"/>
                </a:solidFill>
              </a:rPr>
              <a:t>),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"aside"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FF00"/>
                </a:solidFill>
              </a:rPr>
              <a:t>{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 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>
                <a:solidFill>
                  <a:srgbClr val="FFC000"/>
                </a:solidFill>
              </a:rPr>
              <a:t>"aside"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}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"aside menu"</a:t>
            </a:r>
            <a:r>
              <a:rPr lang="en-US" dirty="0">
                <a:solidFill>
                  <a:schemeClr val="bg1"/>
                </a:solidFill>
              </a:rPr>
              <a:t>),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React.createElement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"footer"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"Footer of the page"</a:t>
            </a:r>
            <a:r>
              <a:rPr lang="en-US" dirty="0">
                <a:solidFill>
                  <a:schemeClr val="bg1"/>
                </a:solidFill>
              </a:rPr>
              <a:t>));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79" name="Google Shape;179;p31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JSX</a:t>
              </a:r>
              <a:endParaRPr sz="20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2" name="Google Shape;182;p31"/>
          <p:cNvSpPr/>
          <p:nvPr/>
        </p:nvSpPr>
        <p:spPr>
          <a:xfrm>
            <a:off x="299625" y="907600"/>
            <a:ext cx="8419200" cy="38829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798999" y="1714501"/>
            <a:ext cx="7011501" cy="52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00B0F0"/>
                </a:solidFill>
              </a:rPr>
              <a:t>&lt;header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="header“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Header od Page</a:t>
            </a:r>
            <a:r>
              <a:rPr lang="en-US" dirty="0">
                <a:solidFill>
                  <a:srgbClr val="00B0F0"/>
                </a:solidFill>
              </a:rPr>
              <a:t>&lt;/header&gt;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9" name="Google Shape;183;p31">
            <a:extLst>
              <a:ext uri="{FF2B5EF4-FFF2-40B4-BE49-F238E27FC236}">
                <a16:creationId xmlns:a16="http://schemas.microsoft.com/office/drawing/2014/main" id="{8199E2B2-7412-4B3E-BE9F-80CEC1A2B0EA}"/>
              </a:ext>
            </a:extLst>
          </p:cNvPr>
          <p:cNvSpPr txBox="1"/>
          <p:nvPr/>
        </p:nvSpPr>
        <p:spPr>
          <a:xfrm>
            <a:off x="798999" y="1154037"/>
            <a:ext cx="6887675" cy="5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Типичный компонент на </a:t>
            </a:r>
            <a:r>
              <a:rPr lang="en-US" dirty="0">
                <a:solidFill>
                  <a:srgbClr val="FFFFFF"/>
                </a:solidFill>
              </a:rPr>
              <a:t>React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ru-RU" dirty="0" err="1">
                <a:solidFill>
                  <a:srgbClr val="FFFFFF"/>
                </a:solidFill>
              </a:rPr>
              <a:t>написаный</a:t>
            </a:r>
            <a:r>
              <a:rPr lang="ru-RU" dirty="0">
                <a:solidFill>
                  <a:srgbClr val="FFFFFF"/>
                </a:solidFill>
              </a:rPr>
              <a:t> с помощью </a:t>
            </a:r>
            <a:r>
              <a:rPr lang="en-US" dirty="0">
                <a:solidFill>
                  <a:srgbClr val="FFFFFF"/>
                </a:solidFill>
              </a:rPr>
              <a:t>JSX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Google Shape;183;p31">
            <a:extLst>
              <a:ext uri="{FF2B5EF4-FFF2-40B4-BE49-F238E27FC236}">
                <a16:creationId xmlns:a16="http://schemas.microsoft.com/office/drawing/2014/main" id="{A33BF525-DBA6-4A02-B046-35955A6272E1}"/>
              </a:ext>
            </a:extLst>
          </p:cNvPr>
          <p:cNvSpPr txBox="1"/>
          <p:nvPr/>
        </p:nvSpPr>
        <p:spPr>
          <a:xfrm>
            <a:off x="798999" y="2239800"/>
            <a:ext cx="6773376" cy="5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Компонент с небольшим уровнем вложенности</a:t>
            </a:r>
            <a:r>
              <a:rPr lang="en-US" dirty="0">
                <a:solidFill>
                  <a:srgbClr val="FFFFFF"/>
                </a:solidFill>
              </a:rPr>
              <a:t> (JSX)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Google Shape;183;p31">
            <a:extLst>
              <a:ext uri="{FF2B5EF4-FFF2-40B4-BE49-F238E27FC236}">
                <a16:creationId xmlns:a16="http://schemas.microsoft.com/office/drawing/2014/main" id="{C7EC5039-2435-412A-A54F-E3FF94E8D08E}"/>
              </a:ext>
            </a:extLst>
          </p:cNvPr>
          <p:cNvSpPr txBox="1"/>
          <p:nvPr/>
        </p:nvSpPr>
        <p:spPr>
          <a:xfrm>
            <a:off x="798999" y="2709619"/>
            <a:ext cx="7546002" cy="188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00B0F0"/>
                </a:solidFill>
              </a:rPr>
              <a:t>&lt;div&gt;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&lt;header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="header"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Header od Page</a:t>
            </a:r>
            <a:r>
              <a:rPr lang="en-US" dirty="0">
                <a:solidFill>
                  <a:srgbClr val="00B0F0"/>
                </a:solidFill>
              </a:rPr>
              <a:t>&lt;/header&gt;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&lt;main&gt;</a:t>
            </a:r>
            <a:r>
              <a:rPr lang="en-US" dirty="0">
                <a:solidFill>
                  <a:schemeClr val="bg1"/>
                </a:solidFill>
              </a:rPr>
              <a:t>some content</a:t>
            </a:r>
            <a:r>
              <a:rPr lang="en-US" dirty="0">
                <a:solidFill>
                  <a:srgbClr val="00B0F0"/>
                </a:solidFill>
              </a:rPr>
              <a:t>&lt;/main&gt;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&lt;aside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="aside"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aside menu</a:t>
            </a:r>
            <a:r>
              <a:rPr lang="en-US" dirty="0">
                <a:solidFill>
                  <a:srgbClr val="00B0F0"/>
                </a:solidFill>
              </a:rPr>
              <a:t>&lt;/aside&gt;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&lt;footer&gt;</a:t>
            </a:r>
            <a:r>
              <a:rPr lang="en-US" dirty="0">
                <a:solidFill>
                  <a:schemeClr val="bg1"/>
                </a:solidFill>
              </a:rPr>
              <a:t>Footer of the page</a:t>
            </a:r>
            <a:r>
              <a:rPr lang="en-US" dirty="0">
                <a:solidFill>
                  <a:srgbClr val="00B0F0"/>
                </a:solidFill>
              </a:rPr>
              <a:t>&lt;/footer&gt;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&lt;/div&gt;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79" name="Google Shape;179;p31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JSX</a:t>
              </a:r>
              <a:endParaRPr sz="20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2" name="Google Shape;182;p31"/>
          <p:cNvSpPr/>
          <p:nvPr/>
        </p:nvSpPr>
        <p:spPr>
          <a:xfrm>
            <a:off x="181525" y="2166046"/>
            <a:ext cx="4390475" cy="2705058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8;p23">
            <a:extLst>
              <a:ext uri="{FF2B5EF4-FFF2-40B4-BE49-F238E27FC236}">
                <a16:creationId xmlns:a16="http://schemas.microsoft.com/office/drawing/2014/main" id="{9370D55A-3EB5-4004-808A-681F9CB24B1E}"/>
              </a:ext>
            </a:extLst>
          </p:cNvPr>
          <p:cNvSpPr txBox="1">
            <a:spLocks/>
          </p:cNvSpPr>
          <p:nvPr/>
        </p:nvSpPr>
        <p:spPr>
          <a:xfrm>
            <a:off x="871671" y="845421"/>
            <a:ext cx="7708307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lnSpc>
                <a:spcPct val="150000"/>
              </a:lnSpc>
              <a:buSzPts val="1400"/>
            </a:pP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Важно помнить что 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JSX</a:t>
            </a: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превращается в </a:t>
            </a: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javascript</a:t>
            </a: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Можно пользоваться выражениями</a:t>
            </a:r>
          </a:p>
        </p:txBody>
      </p:sp>
      <p:pic>
        <p:nvPicPr>
          <p:cNvPr id="3" name="Рисунок 2" descr="Восклицательный знак">
            <a:extLst>
              <a:ext uri="{FF2B5EF4-FFF2-40B4-BE49-F238E27FC236}">
                <a16:creationId xmlns:a16="http://schemas.microsoft.com/office/drawing/2014/main" id="{290EA0BF-37C0-4BCF-91F4-C9BC61B5B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94" y="702900"/>
            <a:ext cx="779780" cy="77978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8E49604-AAFC-406A-88C4-4B34CAE71612}"/>
              </a:ext>
            </a:extLst>
          </p:cNvPr>
          <p:cNvSpPr/>
          <p:nvPr/>
        </p:nvSpPr>
        <p:spPr>
          <a:xfrm>
            <a:off x="390994" y="2687696"/>
            <a:ext cx="418100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B0F0"/>
                </a:solidFill>
              </a:rPr>
              <a:t>const </a:t>
            </a:r>
            <a:r>
              <a:rPr lang="en-US" dirty="0">
                <a:solidFill>
                  <a:srgbClr val="92D050"/>
                </a:solidFill>
              </a:rPr>
              <a:t>name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>
                <a:solidFill>
                  <a:srgbClr val="FFC000"/>
                </a:solidFill>
              </a:rPr>
              <a:t>‘Adam’</a:t>
            </a:r>
            <a:r>
              <a:rPr lang="en-US" dirty="0">
                <a:solidFill>
                  <a:srgbClr val="00B0F0"/>
                </a:solidFill>
              </a:rPr>
              <a:t>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const </a:t>
            </a:r>
            <a:r>
              <a:rPr lang="en-US" dirty="0" err="1">
                <a:solidFill>
                  <a:srgbClr val="92D050"/>
                </a:solidFill>
              </a:rPr>
              <a:t>hasAva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0B0F0"/>
                </a:solidFill>
              </a:rPr>
              <a:t>;</a:t>
            </a:r>
            <a:endParaRPr lang="ru-RU" dirty="0">
              <a:solidFill>
                <a:srgbClr val="00B0F0"/>
              </a:solidFill>
            </a:endParaRPr>
          </a:p>
          <a:p>
            <a:pPr lvl="0"/>
            <a:endParaRPr lang="ru-RU" dirty="0">
              <a:solidFill>
                <a:srgbClr val="00B0F0"/>
              </a:solidFill>
            </a:endParaRPr>
          </a:p>
          <a:p>
            <a:pPr lvl="0"/>
            <a:r>
              <a:rPr lang="en-US" dirty="0">
                <a:solidFill>
                  <a:srgbClr val="00B0F0"/>
                </a:solidFill>
              </a:rPr>
              <a:t>&lt;div&gt;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&lt;div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=“greet”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r>
              <a:rPr lang="ru-RU" dirty="0">
                <a:solidFill>
                  <a:schemeClr val="bg1"/>
                </a:solidFill>
              </a:rPr>
              <a:t>Привет</a:t>
            </a:r>
            <a:r>
              <a:rPr lang="en-US" dirty="0">
                <a:solidFill>
                  <a:schemeClr val="bg1"/>
                </a:solidFill>
              </a:rPr>
              <a:t> {</a:t>
            </a:r>
            <a:r>
              <a:rPr lang="en-US" dirty="0">
                <a:solidFill>
                  <a:srgbClr val="92D050"/>
                </a:solidFill>
              </a:rPr>
              <a:t>name</a:t>
            </a:r>
            <a:r>
              <a:rPr lang="en-US" dirty="0">
                <a:solidFill>
                  <a:schemeClr val="bg1"/>
                </a:solidFill>
              </a:rPr>
              <a:t>}</a:t>
            </a:r>
            <a:r>
              <a:rPr lang="en-US" dirty="0">
                <a:solidFill>
                  <a:srgbClr val="00B0F0"/>
                </a:solidFill>
              </a:rPr>
              <a:t>&lt;/div&gt;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hasAva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dirty="0">
                <a:solidFill>
                  <a:srgbClr val="00B0F0"/>
                </a:solidFill>
              </a:rPr>
              <a:t> &lt;</a:t>
            </a:r>
            <a:r>
              <a:rPr lang="en-US" dirty="0" err="1">
                <a:solidFill>
                  <a:srgbClr val="00B0F0"/>
                </a:solidFill>
              </a:rPr>
              <a:t>img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src</a:t>
            </a:r>
            <a:r>
              <a:rPr lang="en-US" dirty="0">
                <a:solidFill>
                  <a:srgbClr val="FFFF00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>
                <a:solidFill>
                  <a:srgbClr val="92D050"/>
                </a:solidFill>
              </a:rPr>
              <a:t>ava</a:t>
            </a:r>
            <a:r>
              <a:rPr lang="en-US" dirty="0">
                <a:solidFill>
                  <a:schemeClr val="bg1"/>
                </a:solidFill>
              </a:rPr>
              <a:t>}</a:t>
            </a:r>
            <a:r>
              <a:rPr lang="en-US" dirty="0">
                <a:solidFill>
                  <a:srgbClr val="00B0F0"/>
                </a:solidFill>
              </a:rPr>
              <a:t> /&gt; 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&lt;</a:t>
            </a:r>
            <a:r>
              <a:rPr lang="en-US" dirty="0" err="1">
                <a:solidFill>
                  <a:srgbClr val="00B0F0"/>
                </a:solidFill>
              </a:rPr>
              <a:t>DefaultAva</a:t>
            </a:r>
            <a:r>
              <a:rPr lang="en-US" dirty="0">
                <a:solidFill>
                  <a:srgbClr val="00B0F0"/>
                </a:solidFill>
              </a:rPr>
              <a:t> /&gt; 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&lt;/div&gt;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518B86-5870-4B98-A4BE-326543292212}"/>
              </a:ext>
            </a:extLst>
          </p:cNvPr>
          <p:cNvSpPr/>
          <p:nvPr/>
        </p:nvSpPr>
        <p:spPr>
          <a:xfrm>
            <a:off x="468059" y="1443393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Для </a:t>
            </a:r>
            <a:r>
              <a:rPr lang="ru-RU" sz="1800" dirty="0" err="1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написани</a:t>
            </a: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javascript</a:t>
            </a:r>
            <a:r>
              <a:rPr lang="en-US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в </a:t>
            </a:r>
            <a:r>
              <a:rPr lang="en-US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JSX</a:t>
            </a:r>
            <a:endParaRPr lang="ru-RU" sz="1800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buClr>
                <a:schemeClr val="dk1"/>
              </a:buClr>
              <a:buSzPts val="2000"/>
            </a:pP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используются фигурные скобки</a:t>
            </a:r>
            <a:endParaRPr lang="en-US" sz="1800" b="1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82;p31">
            <a:extLst>
              <a:ext uri="{FF2B5EF4-FFF2-40B4-BE49-F238E27FC236}">
                <a16:creationId xmlns:a16="http://schemas.microsoft.com/office/drawing/2014/main" id="{9F7E9627-ACD9-4102-B83D-525D959B5355}"/>
              </a:ext>
            </a:extLst>
          </p:cNvPr>
          <p:cNvSpPr/>
          <p:nvPr/>
        </p:nvSpPr>
        <p:spPr>
          <a:xfrm>
            <a:off x="4753525" y="2174900"/>
            <a:ext cx="4390475" cy="2705058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4C1E3DD-4131-4753-89D4-16F1B1C5FCF7}"/>
              </a:ext>
            </a:extLst>
          </p:cNvPr>
          <p:cNvSpPr/>
          <p:nvPr/>
        </p:nvSpPr>
        <p:spPr>
          <a:xfrm>
            <a:off x="4862557" y="2218469"/>
            <a:ext cx="42814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B0F0"/>
                </a:solidFill>
              </a:rPr>
              <a:t>&lt;form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</a:t>
            </a:r>
            <a:r>
              <a:rPr lang="en-US" dirty="0" err="1">
                <a:solidFill>
                  <a:srgbClr val="FFFF00"/>
                </a:solidFill>
              </a:rPr>
              <a:t>className</a:t>
            </a:r>
            <a:r>
              <a:rPr lang="en-US" dirty="0">
                <a:solidFill>
                  <a:srgbClr val="FFFF00"/>
                </a:solidFill>
              </a:rPr>
              <a:t>=“form” 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</a:t>
            </a:r>
            <a:r>
              <a:rPr lang="en-US" dirty="0" err="1">
                <a:solidFill>
                  <a:srgbClr val="FFFF00"/>
                </a:solidFill>
              </a:rPr>
              <a:t>onSubmit</a:t>
            </a:r>
            <a:r>
              <a:rPr lang="en-US" dirty="0">
                <a:solidFill>
                  <a:schemeClr val="bg1"/>
                </a:solidFill>
              </a:rPr>
              <a:t>={</a:t>
            </a:r>
            <a:r>
              <a:rPr lang="en-US" dirty="0" err="1">
                <a:solidFill>
                  <a:srgbClr val="92D050"/>
                </a:solidFill>
              </a:rPr>
              <a:t>this.handleChange</a:t>
            </a:r>
            <a:r>
              <a:rPr lang="en-US" dirty="0">
                <a:solidFill>
                  <a:schemeClr val="bg1"/>
                </a:solidFill>
              </a:rPr>
              <a:t>}</a:t>
            </a:r>
            <a:r>
              <a:rPr lang="en-US" dirty="0">
                <a:solidFill>
                  <a:srgbClr val="FFFF00"/>
                </a:solidFill>
              </a:rPr>
              <a:t>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&lt;input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        type=“text”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        value=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>
                <a:solidFill>
                  <a:srgbClr val="92D050"/>
                </a:solidFill>
              </a:rPr>
              <a:t>login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        </a:t>
            </a:r>
            <a:r>
              <a:rPr lang="en-US" dirty="0" err="1">
                <a:solidFill>
                  <a:srgbClr val="FFFF00"/>
                </a:solidFill>
              </a:rPr>
              <a:t>onChange</a:t>
            </a:r>
            <a:r>
              <a:rPr lang="en-US" dirty="0">
                <a:solidFill>
                  <a:srgbClr val="FFFF00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 err="1">
                <a:solidFill>
                  <a:srgbClr val="92D050"/>
                </a:solidFill>
              </a:rPr>
              <a:t>this.handleLoginChange</a:t>
            </a:r>
            <a:r>
              <a:rPr lang="en-US" dirty="0">
                <a:solidFill>
                  <a:schemeClr val="bg1"/>
                </a:solidFill>
              </a:rPr>
              <a:t>}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/&gt;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    &lt;input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    </a:t>
            </a:r>
            <a:r>
              <a:rPr lang="en-US" dirty="0">
                <a:solidFill>
                  <a:srgbClr val="FFFF00"/>
                </a:solidFill>
              </a:rPr>
              <a:t>type=“password”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    </a:t>
            </a:r>
            <a:r>
              <a:rPr lang="en-US" dirty="0">
                <a:solidFill>
                  <a:srgbClr val="FFFF00"/>
                </a:solidFill>
              </a:rPr>
              <a:t>value=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>
                <a:solidFill>
                  <a:srgbClr val="92D050"/>
                </a:solidFill>
              </a:rPr>
              <a:t>password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        </a:t>
            </a:r>
            <a:r>
              <a:rPr lang="en-US" dirty="0" err="1">
                <a:solidFill>
                  <a:srgbClr val="FFFF00"/>
                </a:solidFill>
              </a:rPr>
              <a:t>onChange</a:t>
            </a:r>
            <a:r>
              <a:rPr lang="en-US" dirty="0">
                <a:solidFill>
                  <a:srgbClr val="FFFF00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 err="1">
                <a:solidFill>
                  <a:srgbClr val="92D050"/>
                </a:solidFill>
              </a:rPr>
              <a:t>this.handlePassChange</a:t>
            </a:r>
            <a:r>
              <a:rPr lang="en-US" dirty="0">
                <a:solidFill>
                  <a:schemeClr val="bg1"/>
                </a:solidFill>
              </a:rPr>
              <a:t>}</a:t>
            </a:r>
            <a:r>
              <a:rPr lang="en-US" dirty="0">
                <a:solidFill>
                  <a:srgbClr val="00B0F0"/>
                </a:solidFill>
              </a:rPr>
              <a:t> /&gt;</a:t>
            </a:r>
          </a:p>
          <a:p>
            <a:pPr lvl="0"/>
            <a:r>
              <a:rPr lang="en-US" dirty="0">
                <a:solidFill>
                  <a:srgbClr val="00B0F0"/>
                </a:solidFill>
              </a:rPr>
              <a:t>&lt;/ form&gt;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0ACE79-82C3-4E47-8CC5-73550DF5211E}"/>
              </a:ext>
            </a:extLst>
          </p:cNvPr>
          <p:cNvSpPr/>
          <p:nvPr/>
        </p:nvSpPr>
        <p:spPr>
          <a:xfrm>
            <a:off x="4753525" y="1430062"/>
            <a:ext cx="432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Атрибуты пишутся в </a:t>
            </a:r>
            <a:r>
              <a:rPr lang="en-US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camelCase. </a:t>
            </a:r>
            <a:r>
              <a:rPr lang="ru-RU" sz="1800" dirty="0">
                <a:solidFill>
                  <a:srgbClr val="2875C3"/>
                </a:solidFill>
                <a:latin typeface="Tahoma"/>
                <a:ea typeface="Tahoma"/>
                <a:cs typeface="Tahoma"/>
                <a:sym typeface="Tahoma"/>
              </a:rPr>
              <a:t>Зарезервированные слова заменены</a:t>
            </a:r>
            <a:endParaRPr lang="en-US" sz="1800" b="1" dirty="0">
              <a:solidFill>
                <a:srgbClr val="2875C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3614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287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79" name="Google Shape;179;p31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JSX</a:t>
              </a:r>
              <a:endParaRPr sz="20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" name="Google Shape;98;p23">
            <a:extLst>
              <a:ext uri="{FF2B5EF4-FFF2-40B4-BE49-F238E27FC236}">
                <a16:creationId xmlns:a16="http://schemas.microsoft.com/office/drawing/2014/main" id="{E8296BEB-2659-431F-B9AB-6524DDACCCA9}"/>
              </a:ext>
            </a:extLst>
          </p:cNvPr>
          <p:cNvSpPr txBox="1">
            <a:spLocks/>
          </p:cNvSpPr>
          <p:nvPr/>
        </p:nvSpPr>
        <p:spPr>
          <a:xfrm>
            <a:off x="468059" y="721342"/>
            <a:ext cx="6582221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lnSpc>
                <a:spcPct val="150000"/>
              </a:lnSpc>
              <a:buSzPts val="1400"/>
            </a:pPr>
            <a:r>
              <a:rPr lang="ru-RU" sz="1800" b="1" dirty="0">
                <a:solidFill>
                  <a:srgbClr val="662483"/>
                </a:solidFill>
                <a:latin typeface="Tahoma"/>
                <a:ea typeface="Tahoma"/>
                <a:cs typeface="Tahoma"/>
                <a:sym typeface="Tahoma"/>
              </a:rPr>
              <a:t>Отличия в названиях атрибутов</a:t>
            </a:r>
          </a:p>
        </p:txBody>
      </p:sp>
      <p:sp>
        <p:nvSpPr>
          <p:cNvPr id="15" name="Google Shape;98;p23">
            <a:extLst>
              <a:ext uri="{FF2B5EF4-FFF2-40B4-BE49-F238E27FC236}">
                <a16:creationId xmlns:a16="http://schemas.microsoft.com/office/drawing/2014/main" id="{F2F77C5E-656C-46DE-BF8C-FF1CF9988424}"/>
              </a:ext>
            </a:extLst>
          </p:cNvPr>
          <p:cNvSpPr txBox="1">
            <a:spLocks/>
          </p:cNvSpPr>
          <p:nvPr/>
        </p:nvSpPr>
        <p:spPr>
          <a:xfrm>
            <a:off x="468060" y="1212890"/>
            <a:ext cx="8207882" cy="355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className</a:t>
            </a: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checked</a:t>
            </a: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dangerouslySetInnerHTML</a:t>
            </a: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htmlFor</a:t>
            </a: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onChange</a:t>
            </a: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selected</a:t>
            </a: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style</a:t>
            </a: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value/</a:t>
            </a: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defaultValue</a:t>
            </a: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139700" indent="0" algn="l">
              <a:lnSpc>
                <a:spcPct val="150000"/>
              </a:lnSpc>
              <a:buSzPts val="1400"/>
            </a:pP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В остальных  ситуациях 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react </a:t>
            </a: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поддерживает 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camelCase </a:t>
            </a: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вариант названия атрибутов. Как в 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DOM API</a:t>
            </a:r>
            <a:r>
              <a:rPr lang="ru-RU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 (</a:t>
            </a: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node.readOnly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node.className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Tahoma"/>
                <a:ea typeface="Tahoma"/>
                <a:cs typeface="Tahoma"/>
              </a:rPr>
              <a:t>node.tabIndex</a:t>
            </a:r>
            <a:r>
              <a:rPr lang="en-US" sz="14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25450" indent="-285750" algn="l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7322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29A42952-5AC5-41F3-A23B-D02AEA3D2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5" y="713332"/>
            <a:ext cx="7991476" cy="70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Для того что бы подключить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react 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 использовать синтаксис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JSX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прямо в теге </a:t>
            </a: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script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необходимо подключить библиотеку</a:t>
            </a:r>
          </a:p>
        </p:txBody>
      </p:sp>
      <p:sp>
        <p:nvSpPr>
          <p:cNvPr id="10" name="Google Shape;182;p31">
            <a:extLst>
              <a:ext uri="{FF2B5EF4-FFF2-40B4-BE49-F238E27FC236}">
                <a16:creationId xmlns:a16="http://schemas.microsoft.com/office/drawing/2014/main" id="{476BEA75-BBEB-4F5E-A94D-1DFEC9C0231F}"/>
              </a:ext>
            </a:extLst>
          </p:cNvPr>
          <p:cNvSpPr/>
          <p:nvPr/>
        </p:nvSpPr>
        <p:spPr>
          <a:xfrm>
            <a:off x="727810" y="1531003"/>
            <a:ext cx="8058150" cy="1020278"/>
          </a:xfrm>
          <a:prstGeom prst="roundRect">
            <a:avLst>
              <a:gd name="adj" fmla="val 5346"/>
            </a:avLst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2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3" name="Google Shape;133;p2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Подключение </a:t>
              </a:r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реакт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+ babel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109;p24">
            <a:extLst>
              <a:ext uri="{FF2B5EF4-FFF2-40B4-BE49-F238E27FC236}">
                <a16:creationId xmlns:a16="http://schemas.microsoft.com/office/drawing/2014/main" id="{FBE54BB8-6B40-46CA-ABA6-23F0A74E8136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2BFFC7-F2A8-48D1-B432-B16CF396F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24" y="1902643"/>
            <a:ext cx="76298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dirty="0">
                <a:solidFill>
                  <a:srgbClr val="00B0F0"/>
                </a:solidFill>
                <a:latin typeface="source-code-pro"/>
              </a:rPr>
              <a:t>&lt;</a:t>
            </a:r>
            <a:r>
              <a:rPr lang="ru-RU" altLang="ru-RU" sz="1800" dirty="0" err="1">
                <a:solidFill>
                  <a:srgbClr val="00B0F0"/>
                </a:solidFill>
                <a:latin typeface="source-code-pro"/>
              </a:rPr>
              <a:t>script</a:t>
            </a:r>
            <a:r>
              <a:rPr lang="ru-RU" altLang="ru-RU" sz="1800" dirty="0">
                <a:solidFill>
                  <a:srgbClr val="00B0F0"/>
                </a:solidFill>
                <a:latin typeface="source-code-pro"/>
              </a:rPr>
              <a:t> </a:t>
            </a:r>
            <a:r>
              <a:rPr lang="ru-RU" altLang="ru-RU" sz="1800" dirty="0" err="1">
                <a:solidFill>
                  <a:srgbClr val="FFFF00"/>
                </a:solidFill>
                <a:latin typeface="source-code-pro"/>
              </a:rPr>
              <a:t>src</a:t>
            </a:r>
            <a:r>
              <a:rPr lang="ru-RU" altLang="ru-RU" sz="1800" dirty="0">
                <a:solidFill>
                  <a:srgbClr val="FFFF00"/>
                </a:solidFill>
                <a:latin typeface="source-code-pro"/>
              </a:rPr>
              <a:t>="https://unpkg.com/babel-standalone@6/babel.min.js"</a:t>
            </a:r>
            <a:r>
              <a:rPr lang="ru-RU" altLang="ru-RU" sz="1800" dirty="0">
                <a:solidFill>
                  <a:srgbClr val="00B0F0"/>
                </a:solidFill>
                <a:latin typeface="source-code-pro"/>
              </a:rPr>
              <a:t>&gt;&lt;/script&gt; </a:t>
            </a:r>
          </a:p>
        </p:txBody>
      </p:sp>
      <p:sp>
        <p:nvSpPr>
          <p:cNvPr id="9" name="Google Shape;98;p23">
            <a:extLst>
              <a:ext uri="{FF2B5EF4-FFF2-40B4-BE49-F238E27FC236}">
                <a16:creationId xmlns:a16="http://schemas.microsoft.com/office/drawing/2014/main" id="{670D896E-CF0E-433C-A62D-D7146F514F5D}"/>
              </a:ext>
            </a:extLst>
          </p:cNvPr>
          <p:cNvSpPr txBox="1">
            <a:spLocks/>
          </p:cNvSpPr>
          <p:nvPr/>
        </p:nvSpPr>
        <p:spPr>
          <a:xfrm>
            <a:off x="609599" y="2586897"/>
            <a:ext cx="7991476" cy="87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После этого можно писать код с использование </a:t>
            </a:r>
            <a:r>
              <a:rPr lang="en-US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jsx</a:t>
            </a: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при этом тэгу скрипт необходимо указать тип </a:t>
            </a:r>
            <a:r>
              <a:rPr lang="en-US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text/babel</a:t>
            </a:r>
            <a:endParaRPr lang="ru-RU" dirty="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82;p31">
            <a:extLst>
              <a:ext uri="{FF2B5EF4-FFF2-40B4-BE49-F238E27FC236}">
                <a16:creationId xmlns:a16="http://schemas.microsoft.com/office/drawing/2014/main" id="{82D03DC9-3A5C-434D-869F-841E1942FFA7}"/>
              </a:ext>
            </a:extLst>
          </p:cNvPr>
          <p:cNvSpPr/>
          <p:nvPr/>
        </p:nvSpPr>
        <p:spPr>
          <a:xfrm>
            <a:off x="794484" y="3499516"/>
            <a:ext cx="7991476" cy="1171488"/>
          </a:xfrm>
          <a:prstGeom prst="roundRect">
            <a:avLst>
              <a:gd name="adj" fmla="val 5346"/>
            </a:avLst>
          </a:prstGeom>
          <a:solidFill>
            <a:srgbClr val="6624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9B9CA18-4CFC-45C1-A5C2-3BDC12AA6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98" y="3669761"/>
            <a:ext cx="7629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source-code-pro"/>
              </a:rPr>
              <a:t>&lt;script </a:t>
            </a:r>
            <a:r>
              <a:rPr lang="en-US" sz="1800" dirty="0">
                <a:solidFill>
                  <a:srgbClr val="FFFF00"/>
                </a:solidFill>
                <a:latin typeface="source-code-pro"/>
              </a:rPr>
              <a:t>type="text/babel"</a:t>
            </a:r>
            <a:r>
              <a:rPr lang="en-US" sz="1800" dirty="0">
                <a:solidFill>
                  <a:srgbClr val="00B0F0"/>
                </a:solidFill>
                <a:latin typeface="source-code-pro"/>
              </a:rPr>
              <a:t>&gt;</a:t>
            </a:r>
            <a:br>
              <a:rPr lang="en-US" sz="1800" dirty="0">
                <a:solidFill>
                  <a:srgbClr val="00B0F0"/>
                </a:solidFill>
                <a:latin typeface="source-code-pro"/>
              </a:rPr>
            </a:br>
            <a:r>
              <a:rPr lang="en-US" sz="1800" dirty="0">
                <a:solidFill>
                  <a:srgbClr val="00B0F0"/>
                </a:solidFill>
                <a:latin typeface="source-code-pro"/>
              </a:rPr>
              <a:t>     </a:t>
            </a:r>
            <a:r>
              <a:rPr lang="en-US" sz="1800" dirty="0" err="1">
                <a:solidFill>
                  <a:srgbClr val="92D050"/>
                </a:solidFill>
                <a:latin typeface="source-code-pro"/>
              </a:rPr>
              <a:t>ReactDOM.render</a:t>
            </a:r>
            <a:r>
              <a:rPr lang="en-US" sz="1800" dirty="0">
                <a:solidFill>
                  <a:srgbClr val="92D050"/>
                </a:solidFill>
                <a:latin typeface="source-code-pro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source-code-pro"/>
              </a:rPr>
              <a:t>&lt;div&gt;</a:t>
            </a:r>
            <a:r>
              <a:rPr lang="en-US" sz="1800" dirty="0">
                <a:solidFill>
                  <a:schemeClr val="bg1"/>
                </a:solidFill>
                <a:latin typeface="source-code-pro"/>
              </a:rPr>
              <a:t>Hello world</a:t>
            </a:r>
            <a:r>
              <a:rPr lang="en-US" sz="1800" dirty="0">
                <a:solidFill>
                  <a:srgbClr val="00B0F0"/>
                </a:solidFill>
                <a:latin typeface="source-code-pro"/>
              </a:rPr>
              <a:t>&lt;/div&gt;</a:t>
            </a:r>
            <a:r>
              <a:rPr lang="en-US" sz="1800" dirty="0">
                <a:solidFill>
                  <a:srgbClr val="92D050"/>
                </a:solidFill>
                <a:latin typeface="source-code-pro"/>
              </a:rPr>
              <a:t>, </a:t>
            </a:r>
            <a:r>
              <a:rPr lang="en-US" sz="1800" dirty="0" err="1">
                <a:solidFill>
                  <a:srgbClr val="92D050"/>
                </a:solidFill>
                <a:latin typeface="source-code-pro"/>
              </a:rPr>
              <a:t>document.getElementById</a:t>
            </a:r>
            <a:r>
              <a:rPr lang="en-US" sz="1800" dirty="0">
                <a:solidFill>
                  <a:srgbClr val="92D050"/>
                </a:solidFill>
                <a:latin typeface="source-code-pro"/>
              </a:rPr>
              <a:t>(</a:t>
            </a:r>
            <a:r>
              <a:rPr lang="en-US" sz="1800" dirty="0">
                <a:solidFill>
                  <a:srgbClr val="FFC000"/>
                </a:solidFill>
                <a:latin typeface="source-code-pro"/>
              </a:rPr>
              <a:t>'root'</a:t>
            </a:r>
            <a:r>
              <a:rPr lang="en-US" sz="1800" dirty="0">
                <a:solidFill>
                  <a:srgbClr val="92D050"/>
                </a:solidFill>
                <a:latin typeface="source-code-pro"/>
              </a:rPr>
              <a:t>));</a:t>
            </a:r>
          </a:p>
          <a:p>
            <a:r>
              <a:rPr lang="en-US" sz="1800" dirty="0">
                <a:solidFill>
                  <a:srgbClr val="00B0F0"/>
                </a:solidFill>
                <a:latin typeface="source-code-pro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418270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8;p23">
            <a:extLst>
              <a:ext uri="{FF2B5EF4-FFF2-40B4-BE49-F238E27FC236}">
                <a16:creationId xmlns:a16="http://schemas.microsoft.com/office/drawing/2014/main" id="{29A42952-5AC5-41F3-A23B-D02AEA3D2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5" y="713332"/>
            <a:ext cx="7991476" cy="70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Для отладки можно установить </a:t>
            </a:r>
            <a:r>
              <a:rPr lang="ru-RU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расшширение</a:t>
            </a:r>
            <a:endParaRPr lang="ru-RU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2" name="Google Shape;132;p26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33" name="Google Shape;133;p26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Подключение </a:t>
              </a:r>
              <a:r>
                <a:rPr lang="ru-RU" sz="2000" dirty="0" err="1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реакт</a:t>
              </a:r>
              <a:r>
                <a:rPr lang="en-US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+ babel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109;p24">
            <a:extLst>
              <a:ext uri="{FF2B5EF4-FFF2-40B4-BE49-F238E27FC236}">
                <a16:creationId xmlns:a16="http://schemas.microsoft.com/office/drawing/2014/main" id="{FBE54BB8-6B40-46CA-ABA6-23F0A74E8136}"/>
              </a:ext>
            </a:extLst>
          </p:cNvPr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77CFC-F6EE-4CB3-8270-95F19D3C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8171"/>
            <a:ext cx="9144000" cy="32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0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4482" cy="34164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Какие преимущества у декларативного стиля</a:t>
            </a: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чего нужен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react.js</a:t>
            </a: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такое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jsx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дает компонентный подход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</a:pPr>
            <a:endParaRPr lang="ru-RU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73;p15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;p1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2" name="Google Shape;64;p1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Вопросы для самоконтроля</a:t>
              </a:r>
              <a:endParaRPr lang="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868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181524" y="1140927"/>
            <a:ext cx="8714647" cy="36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Полезные ссылки</a:t>
            </a:r>
          </a:p>
          <a:p>
            <a:pPr marL="4381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Документация </a:t>
            </a:r>
            <a:r>
              <a:rPr lang="ru-RU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реакт</a:t>
            </a: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>
                <a:hlinkClick r:id="rId3"/>
              </a:rPr>
              <a:t>https://reactjs.org/docs/getting-started.html</a:t>
            </a:r>
            <a:endParaRPr lang="ru-RU" dirty="0"/>
          </a:p>
          <a:p>
            <a:pPr marL="438150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cs typeface="Lato"/>
              </a:rPr>
              <a:t>ссылка на заготовку </a:t>
            </a:r>
            <a:r>
              <a:rPr lang="en-US" dirty="0" err="1">
                <a:solidFill>
                  <a:schemeClr val="dk2"/>
                </a:solidFill>
                <a:latin typeface="Lato"/>
                <a:cs typeface="Lato"/>
              </a:rPr>
              <a:t>index.html</a:t>
            </a:r>
            <a:r>
              <a:rPr lang="en-US" dirty="0">
                <a:solidFill>
                  <a:schemeClr val="dk2"/>
                </a:solidFill>
                <a:latin typeface="Lato"/>
                <a:cs typeface="Lato"/>
              </a:rPr>
              <a:t> - </a:t>
            </a:r>
            <a:r>
              <a:rPr lang="en" u="sng" dirty="0">
                <a:solidFill>
                  <a:schemeClr val="accent5"/>
                </a:solidFill>
              </a:rPr>
              <a:t>https://</a:t>
            </a:r>
            <a:r>
              <a:rPr lang="en" u="sng" dirty="0" err="1">
                <a:solidFill>
                  <a:schemeClr val="accent5"/>
                </a:solidFill>
              </a:rPr>
              <a:t>raw.githubusercontent.com</a:t>
            </a:r>
            <a:r>
              <a:rPr lang="en" u="sng" dirty="0">
                <a:solidFill>
                  <a:schemeClr val="accent5"/>
                </a:solidFill>
              </a:rPr>
              <a:t>/</a:t>
            </a:r>
            <a:r>
              <a:rPr lang="en" u="sng" dirty="0" err="1">
                <a:solidFill>
                  <a:schemeClr val="accent5"/>
                </a:solidFill>
              </a:rPr>
              <a:t>reactjs</a:t>
            </a:r>
            <a:r>
              <a:rPr lang="en" u="sng" dirty="0">
                <a:solidFill>
                  <a:schemeClr val="accent5"/>
                </a:solidFill>
              </a:rPr>
              <a:t>/</a:t>
            </a:r>
            <a:r>
              <a:rPr lang="en" u="sng" dirty="0" err="1">
                <a:solidFill>
                  <a:schemeClr val="accent5"/>
                </a:solidFill>
              </a:rPr>
              <a:t>reactjs.org</a:t>
            </a:r>
            <a:r>
              <a:rPr lang="en" u="sng" dirty="0">
                <a:solidFill>
                  <a:schemeClr val="accent5"/>
                </a:solidFill>
              </a:rPr>
              <a:t>/master/static/html/single-file-</a:t>
            </a:r>
            <a:r>
              <a:rPr lang="en" u="sng" dirty="0" err="1">
                <a:solidFill>
                  <a:schemeClr val="accent5"/>
                </a:solidFill>
              </a:rPr>
              <a:t>example.html</a:t>
            </a:r>
            <a:endParaRPr lang="ru-RU" u="sng" dirty="0">
              <a:solidFill>
                <a:schemeClr val="accent5"/>
              </a:solidFill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2"/>
                </a:solidFill>
                <a:latin typeface="Lato"/>
                <a:cs typeface="Lato"/>
                <a:sym typeface="Lato"/>
              </a:rPr>
              <a:t>Расширение </a:t>
            </a:r>
            <a:r>
              <a:rPr lang="en-US" dirty="0">
                <a:solidFill>
                  <a:schemeClr val="dk2"/>
                </a:solidFill>
                <a:latin typeface="Lato"/>
                <a:cs typeface="Lato"/>
                <a:sym typeface="Lato"/>
              </a:rPr>
              <a:t>react </a:t>
            </a:r>
            <a:r>
              <a:rPr lang="en-US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devtools</a:t>
            </a: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для </a:t>
            </a: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google chrome </a:t>
            </a:r>
            <a:r>
              <a:rPr lang="en-US" dirty="0">
                <a:hlinkClick r:id="rId4"/>
              </a:rPr>
              <a:t>https://chrome.google.com/webstore/detail/react-developer-tools/fmkadmapgofadopljbjfkapdkoienihi?utm_source=chrome-ntp-icon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52;p11">
            <a:extLst>
              <a:ext uri="{FF2B5EF4-FFF2-40B4-BE49-F238E27FC236}">
                <a16:creationId xmlns:a16="http://schemas.microsoft.com/office/drawing/2014/main" id="{B179C19E-79ED-114B-9D4E-D2D849DF3E64}"/>
              </a:ext>
            </a:extLst>
          </p:cNvPr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6" name="Google Shape;53;p11">
              <a:extLst>
                <a:ext uri="{FF2B5EF4-FFF2-40B4-BE49-F238E27FC236}">
                  <a16:creationId xmlns:a16="http://schemas.microsoft.com/office/drawing/2014/main" id="{8FBF16DA-E613-614D-9037-FDB31147060B}"/>
                </a:ext>
              </a:extLst>
            </p:cNvPr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4;p11">
              <a:extLst>
                <a:ext uri="{FF2B5EF4-FFF2-40B4-BE49-F238E27FC236}">
                  <a16:creationId xmlns:a16="http://schemas.microsoft.com/office/drawing/2014/main" id="{07006145-21C4-5242-A994-111F4F168B3A}"/>
                </a:ext>
              </a:extLst>
            </p:cNvPr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SzPts val="2000"/>
              </a:pPr>
              <a:r>
                <a:rPr lang="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</a:rPr>
                <a:t>Ссылки</a:t>
              </a: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>
                <a:buSzPts val="2000"/>
              </a:pPr>
              <a:endParaRPr lang="ru-RU" sz="2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Raleway"/>
              </a:endParaRPr>
            </a:p>
            <a:p>
              <a:pPr lvl="0">
                <a:buSzPts val="2000"/>
              </a:pPr>
              <a:endParaRPr sz="2000" dirty="0">
                <a:solidFill>
                  <a:srgbClr val="FFFFFF"/>
                </a:solidFill>
                <a:latin typeface="Tahoma"/>
                <a:ea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>
                <a:latin typeface="Tahoma"/>
                <a:ea typeface="Tahoma"/>
                <a:cs typeface="Tahoma"/>
                <a:sym typeface="Tahoma"/>
              </a:rPr>
              <a:t>Вопросы?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@primakov_pro</a:t>
            </a:r>
            <a:endParaRPr/>
          </a:p>
        </p:txBody>
      </p:sp>
      <p:grpSp>
        <p:nvGrpSpPr>
          <p:cNvPr id="208" name="Google Shape;208;p3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209" name="Google Shape;209;p3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1" name="Google Shape;211;p3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 w="9525" cap="flat" cmpd="sng">
            <a:solidFill>
              <a:srgbClr val="662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F2FF17C-94B7-E34E-AA8B-6288F0380341}"/>
              </a:ext>
            </a:extLst>
          </p:cNvPr>
          <p:cNvSpPr/>
          <p:nvPr/>
        </p:nvSpPr>
        <p:spPr>
          <a:xfrm>
            <a:off x="3050046" y="1822662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EEEF87-15B6-F145-964D-930A99C3C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93"/>
          <a:stretch/>
        </p:blipFill>
        <p:spPr>
          <a:xfrm>
            <a:off x="450377" y="2155884"/>
            <a:ext cx="4735773" cy="2205273"/>
          </a:xfrm>
          <a:prstGeom prst="rect">
            <a:avLst/>
          </a:prstGeom>
        </p:spPr>
      </p:pic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246434" y="796257"/>
            <a:ext cx="5025543" cy="56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Откройте консоль и перейдите в папку для разработки</a:t>
            </a: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6259218" y="875719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npm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init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-y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6080549" y="1116028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6" name="Google Shape;108;p24">
            <a:extLst>
              <a:ext uri="{FF2B5EF4-FFF2-40B4-BE49-F238E27FC236}">
                <a16:creationId xmlns:a16="http://schemas.microsoft.com/office/drawing/2014/main" id="{122417F5-78F5-334B-8ADC-5557ABF551A7}"/>
              </a:ext>
            </a:extLst>
          </p:cNvPr>
          <p:cNvSpPr txBox="1">
            <a:spLocks/>
          </p:cNvSpPr>
          <p:nvPr/>
        </p:nvSpPr>
        <p:spPr>
          <a:xfrm>
            <a:off x="6278800" y="1238071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ls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8FC853-E109-3D4D-A4BF-83D2E4A88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63"/>
          <a:stretch/>
        </p:blipFill>
        <p:spPr>
          <a:xfrm>
            <a:off x="533272" y="2209226"/>
            <a:ext cx="1231900" cy="174625"/>
          </a:xfrm>
          <a:prstGeom prst="rect">
            <a:avLst/>
          </a:prstGeom>
        </p:spPr>
      </p:pic>
      <p:sp>
        <p:nvSpPr>
          <p:cNvPr id="29" name="Google Shape;108;p24">
            <a:extLst>
              <a:ext uri="{FF2B5EF4-FFF2-40B4-BE49-F238E27FC236}">
                <a16:creationId xmlns:a16="http://schemas.microsoft.com/office/drawing/2014/main" id="{3792E2E7-8030-274D-A7AF-2C32E761C9AD}"/>
              </a:ext>
            </a:extLst>
          </p:cNvPr>
          <p:cNvSpPr txBox="1">
            <a:spLocks/>
          </p:cNvSpPr>
          <p:nvPr/>
        </p:nvSpPr>
        <p:spPr>
          <a:xfrm>
            <a:off x="6298382" y="1578666"/>
            <a:ext cx="2378461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git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init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5D1E763-96C4-9141-B143-3A9B8036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3" y="2180331"/>
            <a:ext cx="4605484" cy="200650"/>
          </a:xfrm>
          <a:prstGeom prst="rect">
            <a:avLst/>
          </a:prstGeom>
        </p:spPr>
      </p:pic>
      <p:sp>
        <p:nvSpPr>
          <p:cNvPr id="32" name="Google Shape;108;p24">
            <a:extLst>
              <a:ext uri="{FF2B5EF4-FFF2-40B4-BE49-F238E27FC236}">
                <a16:creationId xmlns:a16="http://schemas.microsoft.com/office/drawing/2014/main" id="{723B2E56-0576-8446-A283-85487D0A007A}"/>
              </a:ext>
            </a:extLst>
          </p:cNvPr>
          <p:cNvSpPr txBox="1">
            <a:spLocks/>
          </p:cNvSpPr>
          <p:nvPr/>
        </p:nvSpPr>
        <p:spPr>
          <a:xfrm>
            <a:off x="6298382" y="1966222"/>
            <a:ext cx="2506659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mkdir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public &amp;&amp;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mkdir</a:t>
            </a: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src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3DBD7D-C1C5-5E48-A46A-4F60C09C11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66"/>
          <a:stretch/>
        </p:blipFill>
        <p:spPr>
          <a:xfrm>
            <a:off x="533272" y="2203111"/>
            <a:ext cx="4485565" cy="198780"/>
          </a:xfrm>
          <a:prstGeom prst="rect">
            <a:avLst/>
          </a:prstGeom>
        </p:spPr>
      </p:pic>
      <p:sp>
        <p:nvSpPr>
          <p:cNvPr id="34" name="Google Shape;108;p24">
            <a:extLst>
              <a:ext uri="{FF2B5EF4-FFF2-40B4-BE49-F238E27FC236}">
                <a16:creationId xmlns:a16="http://schemas.microsoft.com/office/drawing/2014/main" id="{BD4662DC-4C65-6B45-A5B7-42366318CCAE}"/>
              </a:ext>
            </a:extLst>
          </p:cNvPr>
          <p:cNvSpPr txBox="1">
            <a:spLocks/>
          </p:cNvSpPr>
          <p:nvPr/>
        </p:nvSpPr>
        <p:spPr>
          <a:xfrm>
            <a:off x="6298382" y="2353778"/>
            <a:ext cx="2506659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touch public/</a:t>
            </a:r>
            <a:r>
              <a:rPr lang="en-US" dirty="0" err="1">
                <a:solidFill>
                  <a:schemeClr val="dk1"/>
                </a:solidFill>
                <a:latin typeface="Chalkboard" panose="03050602040202020205" pitchFamily="66" charset="0"/>
                <a:ea typeface="MS Gothic" panose="020B0609070205080204" pitchFamily="49" charset="-128"/>
                <a:cs typeface="Arial" panose="020B0604020202020204" pitchFamily="34" charset="0"/>
                <a:sym typeface="Tahoma"/>
              </a:rPr>
              <a:t>index.html</a:t>
            </a:r>
            <a:endParaRPr lang="ru-RU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50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7" presetClass="emph" presetSubtype="0" repeatCount="indefinite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37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38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93827E-7 L -2.77778E-7 0.06358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6358 L 0.00052 0.1367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64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3673 L 0.00087 0.21049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67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21049 L 0.00139 0.287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82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 animBg="1"/>
      <p:bldP spid="16" grpId="0"/>
      <p:bldP spid="17" grpId="0"/>
      <p:bldP spid="8" grpId="0" animBg="1"/>
      <p:bldP spid="8" grpId="1" animBg="1"/>
      <p:bldP spid="108" grpId="0" build="p"/>
      <p:bldP spid="19" grpId="0"/>
      <p:bldP spid="20" grpId="0"/>
      <p:bldP spid="9" grpId="0" animBg="1"/>
      <p:bldP spid="9" grpId="1" animBg="1"/>
      <p:bldP spid="9" grpId="2" animBg="1"/>
      <p:bldP spid="9" grpId="3" animBg="1"/>
      <p:bldP spid="9" grpId="4" animBg="1"/>
      <p:bldP spid="26" grpId="1"/>
      <p:bldP spid="29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F355B-293D-9444-9C69-5EABD4314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462A99-6D84-664E-A59C-CDF04EE5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" y="788566"/>
            <a:ext cx="9144678" cy="38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3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61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</a:t>
            </a:r>
            <a:r>
              <a:rPr lang="en-US" dirty="0">
                <a:solidFill>
                  <a:schemeClr val="tx1"/>
                </a:solidFill>
              </a:rPr>
              <a:t>--save-dev </a:t>
            </a:r>
            <a:r>
              <a:rPr lang="en" dirty="0">
                <a:solidFill>
                  <a:schemeClr val="tx1"/>
                </a:solidFill>
              </a:rPr>
              <a:t>@babel/core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@babel/cli</a:t>
            </a:r>
            <a:endParaRPr lang="en-US" dirty="0">
              <a:solidFill>
                <a:schemeClr val="tx1"/>
              </a:solidFill>
            </a:endParaRP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@babel/preset-</a:t>
            </a:r>
            <a:r>
              <a:rPr lang="en" dirty="0" err="1">
                <a:solidFill>
                  <a:schemeClr val="tx1"/>
                </a:solidFill>
              </a:rPr>
              <a:t>env</a:t>
            </a:r>
            <a:endParaRPr lang="en" dirty="0">
              <a:solidFill>
                <a:schemeClr val="tx1"/>
              </a:solidFill>
            </a:endParaRP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@babel/preset-react</a:t>
            </a:r>
            <a:endParaRPr lang="ru-RU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" y="2159798"/>
            <a:ext cx="4722118" cy="97768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2497638"/>
            <a:ext cx="3022682" cy="127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.</a:t>
            </a:r>
            <a:r>
              <a:rPr lang="en-US" dirty="0" err="1">
                <a:solidFill>
                  <a:schemeClr val="tx1"/>
                </a:solidFill>
              </a:rPr>
              <a:t>babelrc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4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0.00035 0.3172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86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1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527"/>
            <a:ext cx="9144000" cy="34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EB857-8972-7A42-96F9-5F00CE6BFAA0}"/>
              </a:ext>
            </a:extLst>
          </p:cNvPr>
          <p:cNvSpPr/>
          <p:nvPr/>
        </p:nvSpPr>
        <p:spPr>
          <a:xfrm>
            <a:off x="450377" y="1460310"/>
            <a:ext cx="4735773" cy="3186752"/>
          </a:xfrm>
          <a:prstGeom prst="rect">
            <a:avLst/>
          </a:prstGeom>
          <a:solidFill>
            <a:srgbClr val="1D201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89AE92-3413-704C-9154-387DD26298CC}"/>
              </a:ext>
            </a:extLst>
          </p:cNvPr>
          <p:cNvSpPr/>
          <p:nvPr/>
        </p:nvSpPr>
        <p:spPr>
          <a:xfrm>
            <a:off x="450377" y="1460311"/>
            <a:ext cx="4735773" cy="143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F8F30D9-BF21-CC42-99D4-7F6B7DA712C2}"/>
              </a:ext>
            </a:extLst>
          </p:cNvPr>
          <p:cNvSpPr/>
          <p:nvPr/>
        </p:nvSpPr>
        <p:spPr>
          <a:xfrm>
            <a:off x="513164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B790A7A-149E-C84F-9D8F-C0D6B1C2D95E}"/>
              </a:ext>
            </a:extLst>
          </p:cNvPr>
          <p:cNvSpPr/>
          <p:nvPr/>
        </p:nvSpPr>
        <p:spPr>
          <a:xfrm>
            <a:off x="611951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EA85C8-4018-A147-9DC2-91DAF64DBAA8}"/>
              </a:ext>
            </a:extLst>
          </p:cNvPr>
          <p:cNvSpPr/>
          <p:nvPr/>
        </p:nvSpPr>
        <p:spPr>
          <a:xfrm>
            <a:off x="710738" y="1495614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08;p24">
            <a:extLst>
              <a:ext uri="{FF2B5EF4-FFF2-40B4-BE49-F238E27FC236}">
                <a16:creationId xmlns:a16="http://schemas.microsoft.com/office/drawing/2014/main" id="{BE5F83FA-6CE4-AD4B-8383-350A2E830ECF}"/>
              </a:ext>
            </a:extLst>
          </p:cNvPr>
          <p:cNvSpPr txBox="1">
            <a:spLocks/>
          </p:cNvSpPr>
          <p:nvPr/>
        </p:nvSpPr>
        <p:spPr>
          <a:xfrm>
            <a:off x="296954" y="1636847"/>
            <a:ext cx="1415244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user@comp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08;p24">
            <a:extLst>
              <a:ext uri="{FF2B5EF4-FFF2-40B4-BE49-F238E27FC236}">
                <a16:creationId xmlns:a16="http://schemas.microsoft.com/office/drawing/2014/main" id="{6A44BC36-56F0-0B41-BC01-E9948448CA44}"/>
              </a:ext>
            </a:extLst>
          </p:cNvPr>
          <p:cNvSpPr txBox="1">
            <a:spLocks/>
          </p:cNvSpPr>
          <p:nvPr/>
        </p:nvSpPr>
        <p:spPr>
          <a:xfrm>
            <a:off x="1457200" y="1636847"/>
            <a:ext cx="1648077" cy="64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new_project</a:t>
            </a:r>
            <a:r>
              <a:rPr lang="en-US" sz="16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$</a:t>
            </a:r>
            <a:endParaRPr lang="ru-RU" sz="16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9" name="Google Shape;108;p24">
            <a:extLst>
              <a:ext uri="{FF2B5EF4-FFF2-40B4-BE49-F238E27FC236}">
                <a16:creationId xmlns:a16="http://schemas.microsoft.com/office/drawing/2014/main" id="{F5AD5D3A-4862-C144-BFBC-C6317D77FC1E}"/>
              </a:ext>
            </a:extLst>
          </p:cNvPr>
          <p:cNvSpPr txBox="1">
            <a:spLocks/>
          </p:cNvSpPr>
          <p:nvPr/>
        </p:nvSpPr>
        <p:spPr>
          <a:xfrm>
            <a:off x="241450" y="796257"/>
            <a:ext cx="2069412" cy="5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Наберите команду</a:t>
            </a:r>
          </a:p>
        </p:txBody>
      </p:sp>
      <p:sp>
        <p:nvSpPr>
          <p:cNvPr id="20" name="Google Shape;108;p24">
            <a:extLst>
              <a:ext uri="{FF2B5EF4-FFF2-40B4-BE49-F238E27FC236}">
                <a16:creationId xmlns:a16="http://schemas.microsoft.com/office/drawing/2014/main" id="{8BF2B7C8-5C72-1444-8A8B-6DECC8CE4119}"/>
              </a:ext>
            </a:extLst>
          </p:cNvPr>
          <p:cNvSpPr txBox="1">
            <a:spLocks/>
          </p:cNvSpPr>
          <p:nvPr/>
        </p:nvSpPr>
        <p:spPr>
          <a:xfrm>
            <a:off x="5782983" y="878124"/>
            <a:ext cx="3022682" cy="213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npm</a:t>
            </a:r>
            <a:r>
              <a:rPr lang="en" dirty="0">
                <a:solidFill>
                  <a:schemeClr val="tx1"/>
                </a:solidFill>
              </a:rPr>
              <a:t> install --save-dev webpack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webpack-cli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webpack-dev-server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style-loader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 err="1">
                <a:solidFill>
                  <a:schemeClr val="tx1"/>
                </a:solidFill>
              </a:rPr>
              <a:t>css</a:t>
            </a:r>
            <a:r>
              <a:rPr lang="en" dirty="0">
                <a:solidFill>
                  <a:schemeClr val="tx1"/>
                </a:solidFill>
              </a:rPr>
              <a:t>-loader</a:t>
            </a:r>
          </a:p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chemeClr val="tx1"/>
                </a:solidFill>
              </a:rPr>
              <a:t>babel-loader</a:t>
            </a:r>
            <a:endParaRPr lang="ru-RU" u="sng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  <a:sym typeface="Tahoma"/>
            </a:endParaRP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E16C4A27-4164-EE46-BB6C-D0A1D6105E4D}"/>
              </a:ext>
            </a:extLst>
          </p:cNvPr>
          <p:cNvSpPr/>
          <p:nvPr/>
        </p:nvSpPr>
        <p:spPr>
          <a:xfrm>
            <a:off x="5518487" y="1102363"/>
            <a:ext cx="264496" cy="10579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F6FA8F-25B2-6C43-976A-7CDD76F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5" y="2134611"/>
            <a:ext cx="3689163" cy="151052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3C309E4-89B5-9141-9620-63108536C622}"/>
              </a:ext>
            </a:extLst>
          </p:cNvPr>
          <p:cNvSpPr/>
          <p:nvPr/>
        </p:nvSpPr>
        <p:spPr>
          <a:xfrm>
            <a:off x="3045975" y="1844557"/>
            <a:ext cx="118604" cy="228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oogle Shape;108;p24">
            <a:extLst>
              <a:ext uri="{FF2B5EF4-FFF2-40B4-BE49-F238E27FC236}">
                <a16:creationId xmlns:a16="http://schemas.microsoft.com/office/drawing/2014/main" id="{9C3954D2-D6F0-5A45-ADCA-20ED6F37A2A0}"/>
              </a:ext>
            </a:extLst>
          </p:cNvPr>
          <p:cNvSpPr txBox="1">
            <a:spLocks/>
          </p:cNvSpPr>
          <p:nvPr/>
        </p:nvSpPr>
        <p:spPr>
          <a:xfrm>
            <a:off x="5782983" y="3312633"/>
            <a:ext cx="3022682" cy="115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dirty="0">
                <a:solidFill>
                  <a:schemeClr val="tx1"/>
                </a:solidFill>
              </a:rPr>
              <a:t>touch </a:t>
            </a:r>
            <a:r>
              <a:rPr lang="en" dirty="0" err="1"/>
              <a:t>webpack.config.js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D201C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0.00208 0.4685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42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0" y="5038200"/>
            <a:ext cx="9144000" cy="105300"/>
          </a:xfrm>
          <a:prstGeom prst="rect">
            <a:avLst/>
          </a:pr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24"/>
          <p:cNvGrpSpPr/>
          <p:nvPr/>
        </p:nvGrpSpPr>
        <p:grpSpPr>
          <a:xfrm>
            <a:off x="0" y="0"/>
            <a:ext cx="9144000" cy="633000"/>
            <a:chOff x="125" y="215925"/>
            <a:chExt cx="9144000" cy="633000"/>
          </a:xfrm>
        </p:grpSpPr>
        <p:sp>
          <p:nvSpPr>
            <p:cNvPr id="111" name="Google Shape;111;p24"/>
            <p:cNvSpPr/>
            <p:nvPr/>
          </p:nvSpPr>
          <p:spPr>
            <a:xfrm>
              <a:off x="125" y="215925"/>
              <a:ext cx="9144000" cy="633000"/>
            </a:xfrm>
            <a:prstGeom prst="rect">
              <a:avLst/>
            </a:prstGeom>
            <a:solidFill>
              <a:srgbClr val="88AF43"/>
            </a:solidFill>
            <a:ln w="9525" cap="flat" cmpd="sng">
              <a:solidFill>
                <a:srgbClr val="88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 txBox="1"/>
            <p:nvPr/>
          </p:nvSpPr>
          <p:spPr>
            <a:xfrm>
              <a:off x="181650" y="285825"/>
              <a:ext cx="5786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 чистого листа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62CB5-403B-DB47-9E7C-89DAC8FAB681}"/>
              </a:ext>
            </a:extLst>
          </p:cNvPr>
          <p:cNvSpPr txBox="1"/>
          <p:nvPr/>
        </p:nvSpPr>
        <p:spPr>
          <a:xfrm>
            <a:off x="3657600" y="5600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16D38-6101-E444-AF9B-8C20C4160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0"/>
          <a:stretch/>
        </p:blipFill>
        <p:spPr>
          <a:xfrm>
            <a:off x="589660" y="639377"/>
            <a:ext cx="4993978" cy="439882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7C1467-16DD-464F-B14E-98802D31E043}"/>
              </a:ext>
            </a:extLst>
          </p:cNvPr>
          <p:cNvSpPr/>
          <p:nvPr/>
        </p:nvSpPr>
        <p:spPr>
          <a:xfrm>
            <a:off x="2607822" y="1123405"/>
            <a:ext cx="1312223" cy="15675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A33D6-B6EF-504D-A2B3-3D09CC20D613}"/>
              </a:ext>
            </a:extLst>
          </p:cNvPr>
          <p:cNvSpPr txBox="1"/>
          <p:nvPr/>
        </p:nvSpPr>
        <p:spPr>
          <a:xfrm>
            <a:off x="6103011" y="1047894"/>
            <a:ext cx="241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входа в приложение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A2CDA1-AE44-0F4E-A4E7-68A13BA97FAD}"/>
              </a:ext>
            </a:extLst>
          </p:cNvPr>
          <p:cNvSpPr/>
          <p:nvPr/>
        </p:nvSpPr>
        <p:spPr>
          <a:xfrm>
            <a:off x="2607822" y="1280159"/>
            <a:ext cx="2230878" cy="60307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1834F-DF33-2A47-916F-C994A6D8B425}"/>
              </a:ext>
            </a:extLst>
          </p:cNvPr>
          <p:cNvSpPr txBox="1"/>
          <p:nvPr/>
        </p:nvSpPr>
        <p:spPr>
          <a:xfrm>
            <a:off x="6103011" y="104750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Выходные данные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AA3FD9-8A89-2F43-8C65-FF5516C0D2EC}"/>
              </a:ext>
            </a:extLst>
          </p:cNvPr>
          <p:cNvSpPr/>
          <p:nvPr/>
        </p:nvSpPr>
        <p:spPr>
          <a:xfrm>
            <a:off x="2607822" y="1871194"/>
            <a:ext cx="1234509" cy="12633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3FCE0-01DE-A243-9743-DC930674D7FC}"/>
              </a:ext>
            </a:extLst>
          </p:cNvPr>
          <p:cNvSpPr txBox="1"/>
          <p:nvPr/>
        </p:nvSpPr>
        <p:spPr>
          <a:xfrm>
            <a:off x="6103011" y="105947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Режим сборки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A515D2-BFB6-6443-B85D-85C67E56BCDA}"/>
              </a:ext>
            </a:extLst>
          </p:cNvPr>
          <p:cNvSpPr/>
          <p:nvPr/>
        </p:nvSpPr>
        <p:spPr>
          <a:xfrm>
            <a:off x="2607822" y="1998933"/>
            <a:ext cx="2617321" cy="171459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055DF-2DFF-AB45-A10F-303EC70E92B0}"/>
              </a:ext>
            </a:extLst>
          </p:cNvPr>
          <p:cNvSpPr txBox="1"/>
          <p:nvPr/>
        </p:nvSpPr>
        <p:spPr>
          <a:xfrm>
            <a:off x="6103011" y="1055853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Правила работы с файлами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3AAFC0B-6319-7A40-8F7F-6BB8B3F96193}"/>
              </a:ext>
            </a:extLst>
          </p:cNvPr>
          <p:cNvSpPr/>
          <p:nvPr/>
        </p:nvSpPr>
        <p:spPr>
          <a:xfrm>
            <a:off x="2607822" y="3719980"/>
            <a:ext cx="2454035" cy="12128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F48A8-9E71-9944-8A2C-A7504D8AE0B9}"/>
              </a:ext>
            </a:extLst>
          </p:cNvPr>
          <p:cNvSpPr txBox="1"/>
          <p:nvPr/>
        </p:nvSpPr>
        <p:spPr>
          <a:xfrm>
            <a:off x="6103011" y="1047502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Указание какие файлы искать</a:t>
            </a:r>
          </a:p>
          <a:p>
            <a:r>
              <a:rPr lang="ru-RU" dirty="0"/>
              <a:t>если не указано расширение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5CFCB92-8E65-5746-AF59-E7B1B321F0E9}"/>
              </a:ext>
            </a:extLst>
          </p:cNvPr>
          <p:cNvSpPr/>
          <p:nvPr/>
        </p:nvSpPr>
        <p:spPr>
          <a:xfrm>
            <a:off x="2607821" y="3847718"/>
            <a:ext cx="2492136" cy="73328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ECD2C-0B49-764A-9962-F73C6E400367}"/>
              </a:ext>
            </a:extLst>
          </p:cNvPr>
          <p:cNvSpPr txBox="1"/>
          <p:nvPr/>
        </p:nvSpPr>
        <p:spPr>
          <a:xfrm>
            <a:off x="6103011" y="1063087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Настройкм</a:t>
            </a:r>
            <a:r>
              <a:rPr lang="ru-RU" dirty="0"/>
              <a:t> дев сервера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40ECDE7-FB70-F244-B487-E49F8ECC1AA5}"/>
              </a:ext>
            </a:extLst>
          </p:cNvPr>
          <p:cNvSpPr/>
          <p:nvPr/>
        </p:nvSpPr>
        <p:spPr>
          <a:xfrm>
            <a:off x="2607645" y="4565088"/>
            <a:ext cx="2682812" cy="15010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F16D8-DAF7-D740-80B2-E341AC457A3D}"/>
              </a:ext>
            </a:extLst>
          </p:cNvPr>
          <p:cNvSpPr txBox="1"/>
          <p:nvPr/>
        </p:nvSpPr>
        <p:spPr>
          <a:xfrm>
            <a:off x="6103011" y="1055853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Перечень плагинов</a:t>
            </a:r>
          </a:p>
        </p:txBody>
      </p:sp>
    </p:spTree>
    <p:extLst>
      <p:ext uri="{BB962C8B-B14F-4D97-AF65-F5344CB8AC3E}">
        <p14:creationId xmlns:p14="http://schemas.microsoft.com/office/powerpoint/2010/main" val="338034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20634</TotalTime>
  <Words>1596</Words>
  <Application>Microsoft Macintosh PowerPoint</Application>
  <PresentationFormat>Экран (16:9)</PresentationFormat>
  <Paragraphs>272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38</vt:i4>
      </vt:variant>
    </vt:vector>
  </HeadingPairs>
  <TitlesOfParts>
    <vt:vector size="48" baseType="lpstr">
      <vt:lpstr>Lato</vt:lpstr>
      <vt:lpstr>source-code-pro</vt:lpstr>
      <vt:lpstr>Adobe Garamond Pro</vt:lpstr>
      <vt:lpstr>Arial</vt:lpstr>
      <vt:lpstr>Raleway</vt:lpstr>
      <vt:lpstr>Tahoma</vt:lpstr>
      <vt:lpstr>Chalkboard</vt:lpstr>
      <vt:lpstr>MS Gothic</vt:lpstr>
      <vt:lpstr>Simple Light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Примаков</cp:lastModifiedBy>
  <cp:revision>117</cp:revision>
  <dcterms:modified xsi:type="dcterms:W3CDTF">2019-07-02T19:21:03Z</dcterms:modified>
</cp:coreProperties>
</file>